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63" r:id="rId2"/>
    <p:sldId id="321" r:id="rId3"/>
    <p:sldId id="257" r:id="rId4"/>
    <p:sldId id="272" r:id="rId5"/>
    <p:sldId id="283" r:id="rId6"/>
    <p:sldId id="261" r:id="rId7"/>
    <p:sldId id="284" r:id="rId8"/>
    <p:sldId id="264" r:id="rId9"/>
    <p:sldId id="266" r:id="rId10"/>
    <p:sldId id="267" r:id="rId11"/>
    <p:sldId id="268" r:id="rId12"/>
    <p:sldId id="269" r:id="rId13"/>
    <p:sldId id="270" r:id="rId14"/>
    <p:sldId id="292" r:id="rId15"/>
    <p:sldId id="291" r:id="rId16"/>
    <p:sldId id="274" r:id="rId17"/>
    <p:sldId id="287" r:id="rId18"/>
    <p:sldId id="323" r:id="rId19"/>
    <p:sldId id="324" r:id="rId20"/>
    <p:sldId id="325" r:id="rId21"/>
    <p:sldId id="326" r:id="rId22"/>
    <p:sldId id="327" r:id="rId23"/>
    <p:sldId id="328" r:id="rId24"/>
    <p:sldId id="330" r:id="rId25"/>
    <p:sldId id="331" r:id="rId26"/>
    <p:sldId id="332" r:id="rId27"/>
    <p:sldId id="32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246"/>
    <p:restoredTop sz="94700"/>
  </p:normalViewPr>
  <p:slideViewPr>
    <p:cSldViewPr snapToGrid="0" snapToObjects="1">
      <p:cViewPr varScale="1">
        <p:scale>
          <a:sx n="57" d="100"/>
          <a:sy n="57" d="100"/>
        </p:scale>
        <p:origin x="48" y="7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1036F6-7F53-4D51-AD1C-EC30D7CA8BB5}" type="doc">
      <dgm:prSet loTypeId="urn:microsoft.com/office/officeart/2005/8/layout/vList2" loCatId="list" qsTypeId="urn:microsoft.com/office/officeart/2005/8/quickstyle/simple2" qsCatId="simple" csTypeId="urn:microsoft.com/office/officeart/2005/8/colors/colorful2" csCatId="colorful"/>
      <dgm:spPr/>
      <dgm:t>
        <a:bodyPr/>
        <a:lstStyle/>
        <a:p>
          <a:endParaRPr lang="en-US"/>
        </a:p>
      </dgm:t>
    </dgm:pt>
    <dgm:pt modelId="{5D9EE0B1-0BE7-4D8F-88E4-5E35E660F10D}">
      <dgm:prSet custT="1"/>
      <dgm:spPr/>
      <dgm:t>
        <a:bodyPr/>
        <a:lstStyle/>
        <a:p>
          <a:r>
            <a:rPr lang="en-US" sz="5200" dirty="0"/>
            <a:t>Appliance </a:t>
          </a:r>
          <a:r>
            <a:rPr lang="en-US" sz="4000" dirty="0"/>
            <a:t>-- total appliance energy usage during a 10-minute interval</a:t>
          </a:r>
        </a:p>
      </dgm:t>
    </dgm:pt>
    <dgm:pt modelId="{D6ED1953-325B-437F-89A5-6701F63881EC}" type="parTrans" cxnId="{C1068D35-F65D-4FAB-BF28-FEE255A5B87F}">
      <dgm:prSet/>
      <dgm:spPr/>
      <dgm:t>
        <a:bodyPr/>
        <a:lstStyle/>
        <a:p>
          <a:endParaRPr lang="en-US"/>
        </a:p>
      </dgm:t>
    </dgm:pt>
    <dgm:pt modelId="{6FEF6597-40F2-4D9D-BDE4-33B93C276801}" type="sibTrans" cxnId="{C1068D35-F65D-4FAB-BF28-FEE255A5B87F}">
      <dgm:prSet/>
      <dgm:spPr/>
      <dgm:t>
        <a:bodyPr/>
        <a:lstStyle/>
        <a:p>
          <a:endParaRPr lang="en-US"/>
        </a:p>
      </dgm:t>
    </dgm:pt>
    <dgm:pt modelId="{23C49337-D2AF-420E-B99A-A0F5904F5DFD}">
      <dgm:prSet custT="1"/>
      <dgm:spPr/>
      <dgm:t>
        <a:bodyPr/>
        <a:lstStyle/>
        <a:p>
          <a:r>
            <a:rPr lang="en-US" sz="5200" dirty="0"/>
            <a:t>Lights </a:t>
          </a:r>
          <a:r>
            <a:rPr lang="en-US" sz="4000" dirty="0"/>
            <a:t>-- total lighting energy usage during a 10-minute interval</a:t>
          </a:r>
        </a:p>
      </dgm:t>
    </dgm:pt>
    <dgm:pt modelId="{C1AAB94A-17FC-4332-AF2B-9BD15755055F}" type="parTrans" cxnId="{8C8F4EE3-820C-4B3B-B6B8-52F4BA2064DB}">
      <dgm:prSet/>
      <dgm:spPr/>
      <dgm:t>
        <a:bodyPr/>
        <a:lstStyle/>
        <a:p>
          <a:endParaRPr lang="en-US"/>
        </a:p>
      </dgm:t>
    </dgm:pt>
    <dgm:pt modelId="{6D23E31E-E0FC-4534-9C6A-CD40D989E9FF}" type="sibTrans" cxnId="{8C8F4EE3-820C-4B3B-B6B8-52F4BA2064DB}">
      <dgm:prSet/>
      <dgm:spPr/>
      <dgm:t>
        <a:bodyPr/>
        <a:lstStyle/>
        <a:p>
          <a:endParaRPr lang="en-US"/>
        </a:p>
      </dgm:t>
    </dgm:pt>
    <dgm:pt modelId="{15A9FD54-7E76-5547-B7FC-5A4C2644BDEF}" type="pres">
      <dgm:prSet presAssocID="{D11036F6-7F53-4D51-AD1C-EC30D7CA8BB5}" presName="linear" presStyleCnt="0">
        <dgm:presLayoutVars>
          <dgm:animLvl val="lvl"/>
          <dgm:resizeHandles val="exact"/>
        </dgm:presLayoutVars>
      </dgm:prSet>
      <dgm:spPr/>
    </dgm:pt>
    <dgm:pt modelId="{ABD5394F-C6EC-E64D-9AF2-0E1B3C591B09}" type="pres">
      <dgm:prSet presAssocID="{5D9EE0B1-0BE7-4D8F-88E4-5E35E660F10D}" presName="parentText" presStyleLbl="node1" presStyleIdx="0" presStyleCnt="2">
        <dgm:presLayoutVars>
          <dgm:chMax val="0"/>
          <dgm:bulletEnabled val="1"/>
        </dgm:presLayoutVars>
      </dgm:prSet>
      <dgm:spPr/>
    </dgm:pt>
    <dgm:pt modelId="{D59E217A-B0CE-0946-9A53-20785EBF241A}" type="pres">
      <dgm:prSet presAssocID="{6FEF6597-40F2-4D9D-BDE4-33B93C276801}" presName="spacer" presStyleCnt="0"/>
      <dgm:spPr/>
    </dgm:pt>
    <dgm:pt modelId="{B4B895DC-B928-634B-A851-50495EA5958E}" type="pres">
      <dgm:prSet presAssocID="{23C49337-D2AF-420E-B99A-A0F5904F5DFD}" presName="parentText" presStyleLbl="node1" presStyleIdx="1" presStyleCnt="2">
        <dgm:presLayoutVars>
          <dgm:chMax val="0"/>
          <dgm:bulletEnabled val="1"/>
        </dgm:presLayoutVars>
      </dgm:prSet>
      <dgm:spPr/>
    </dgm:pt>
  </dgm:ptLst>
  <dgm:cxnLst>
    <dgm:cxn modelId="{D00E6F04-1DEE-A840-9CDD-AED295566081}" type="presOf" srcId="{D11036F6-7F53-4D51-AD1C-EC30D7CA8BB5}" destId="{15A9FD54-7E76-5547-B7FC-5A4C2644BDEF}" srcOrd="0" destOrd="0" presId="urn:microsoft.com/office/officeart/2005/8/layout/vList2"/>
    <dgm:cxn modelId="{5875A705-3EE5-2B4C-B8D3-FD1F918A49A0}" type="presOf" srcId="{5D9EE0B1-0BE7-4D8F-88E4-5E35E660F10D}" destId="{ABD5394F-C6EC-E64D-9AF2-0E1B3C591B09}" srcOrd="0" destOrd="0" presId="urn:microsoft.com/office/officeart/2005/8/layout/vList2"/>
    <dgm:cxn modelId="{C1068D35-F65D-4FAB-BF28-FEE255A5B87F}" srcId="{D11036F6-7F53-4D51-AD1C-EC30D7CA8BB5}" destId="{5D9EE0B1-0BE7-4D8F-88E4-5E35E660F10D}" srcOrd="0" destOrd="0" parTransId="{D6ED1953-325B-437F-89A5-6701F63881EC}" sibTransId="{6FEF6597-40F2-4D9D-BDE4-33B93C276801}"/>
    <dgm:cxn modelId="{AFA03FBD-0BA5-4443-B917-9DF0F4A46FE7}" type="presOf" srcId="{23C49337-D2AF-420E-B99A-A0F5904F5DFD}" destId="{B4B895DC-B928-634B-A851-50495EA5958E}" srcOrd="0" destOrd="0" presId="urn:microsoft.com/office/officeart/2005/8/layout/vList2"/>
    <dgm:cxn modelId="{8C8F4EE3-820C-4B3B-B6B8-52F4BA2064DB}" srcId="{D11036F6-7F53-4D51-AD1C-EC30D7CA8BB5}" destId="{23C49337-D2AF-420E-B99A-A0F5904F5DFD}" srcOrd="1" destOrd="0" parTransId="{C1AAB94A-17FC-4332-AF2B-9BD15755055F}" sibTransId="{6D23E31E-E0FC-4534-9C6A-CD40D989E9FF}"/>
    <dgm:cxn modelId="{D20D1D25-E037-B044-9515-77A894ABC94A}" type="presParOf" srcId="{15A9FD54-7E76-5547-B7FC-5A4C2644BDEF}" destId="{ABD5394F-C6EC-E64D-9AF2-0E1B3C591B09}" srcOrd="0" destOrd="0" presId="urn:microsoft.com/office/officeart/2005/8/layout/vList2"/>
    <dgm:cxn modelId="{B45841E9-9422-8A4D-841E-6754386095EC}" type="presParOf" srcId="{15A9FD54-7E76-5547-B7FC-5A4C2644BDEF}" destId="{D59E217A-B0CE-0946-9A53-20785EBF241A}" srcOrd="1" destOrd="0" presId="urn:microsoft.com/office/officeart/2005/8/layout/vList2"/>
    <dgm:cxn modelId="{73C86050-9A43-F14E-8A72-377C26C2D2F4}" type="presParOf" srcId="{15A9FD54-7E76-5547-B7FC-5A4C2644BDEF}" destId="{B4B895DC-B928-634B-A851-50495EA5958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BA4C09-2A38-44B0-A060-49F5FBD31570}"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0F5C3905-15E7-48B0-B9E1-C337E9944C47}">
      <dgm:prSet/>
      <dgm:spPr/>
      <dgm:t>
        <a:bodyPr/>
        <a:lstStyle/>
        <a:p>
          <a:r>
            <a:rPr lang="en-US" baseline="0"/>
            <a:t>Import the dataset</a:t>
          </a:r>
        </a:p>
      </dgm:t>
    </dgm:pt>
    <dgm:pt modelId="{10C35325-C93D-4423-8514-1DC490EAC03D}" type="parTrans" cxnId="{6F57315B-7792-4F5B-B4EF-595B7458E771}">
      <dgm:prSet/>
      <dgm:spPr/>
      <dgm:t>
        <a:bodyPr/>
        <a:lstStyle/>
        <a:p>
          <a:endParaRPr lang="en-US"/>
        </a:p>
      </dgm:t>
    </dgm:pt>
    <dgm:pt modelId="{CE439F04-B4C7-47B3-826A-F44A73D44086}" type="sibTrans" cxnId="{6F57315B-7792-4F5B-B4EF-595B7458E771}">
      <dgm:prSet/>
      <dgm:spPr/>
      <dgm:t>
        <a:bodyPr/>
        <a:lstStyle/>
        <a:p>
          <a:endParaRPr lang="en-US"/>
        </a:p>
      </dgm:t>
    </dgm:pt>
    <dgm:pt modelId="{8F7C44E6-C52A-47D3-B6F3-6F22C8DEDB66}">
      <dgm:prSet/>
      <dgm:spPr/>
      <dgm:t>
        <a:bodyPr/>
        <a:lstStyle/>
        <a:p>
          <a:r>
            <a:rPr lang="en-US" baseline="0" dirty="0"/>
            <a:t>Evaluate and create new features</a:t>
          </a:r>
        </a:p>
      </dgm:t>
    </dgm:pt>
    <dgm:pt modelId="{3A144D5E-7274-40FF-8656-3C13460D98D0}" type="parTrans" cxnId="{336C8EEE-84F6-44E5-A25B-337D790C2562}">
      <dgm:prSet/>
      <dgm:spPr/>
      <dgm:t>
        <a:bodyPr/>
        <a:lstStyle/>
        <a:p>
          <a:endParaRPr lang="en-US"/>
        </a:p>
      </dgm:t>
    </dgm:pt>
    <dgm:pt modelId="{3818F346-95AE-4EDB-A38E-98B1AA826016}" type="sibTrans" cxnId="{336C8EEE-84F6-44E5-A25B-337D790C2562}">
      <dgm:prSet/>
      <dgm:spPr/>
      <dgm:t>
        <a:bodyPr/>
        <a:lstStyle/>
        <a:p>
          <a:endParaRPr lang="en-US"/>
        </a:p>
      </dgm:t>
    </dgm:pt>
    <dgm:pt modelId="{5D22B51C-A27F-4420-8C95-C3BA19649045}">
      <dgm:prSet/>
      <dgm:spPr/>
      <dgm:t>
        <a:bodyPr/>
        <a:lstStyle/>
        <a:p>
          <a:r>
            <a:rPr lang="en-US" baseline="0" dirty="0"/>
            <a:t>Explore and analyze data</a:t>
          </a:r>
        </a:p>
      </dgm:t>
    </dgm:pt>
    <dgm:pt modelId="{EEEE534D-E8DF-426A-B79E-CACFA1F2DF05}" type="parTrans" cxnId="{FEEFDFB0-448B-4A2D-BA69-8A07DA5FA099}">
      <dgm:prSet/>
      <dgm:spPr/>
      <dgm:t>
        <a:bodyPr/>
        <a:lstStyle/>
        <a:p>
          <a:endParaRPr lang="en-US"/>
        </a:p>
      </dgm:t>
    </dgm:pt>
    <dgm:pt modelId="{25C46357-845E-4D69-98AC-4F2D33DDC65C}" type="sibTrans" cxnId="{FEEFDFB0-448B-4A2D-BA69-8A07DA5FA099}">
      <dgm:prSet/>
      <dgm:spPr/>
      <dgm:t>
        <a:bodyPr/>
        <a:lstStyle/>
        <a:p>
          <a:endParaRPr lang="en-US"/>
        </a:p>
      </dgm:t>
    </dgm:pt>
    <dgm:pt modelId="{5937B6A2-7CBC-47DF-8732-BB924A20C5E7}">
      <dgm:prSet/>
      <dgm:spPr/>
      <dgm:t>
        <a:bodyPr/>
        <a:lstStyle/>
        <a:p>
          <a:r>
            <a:rPr lang="en-US" baseline="0"/>
            <a:t>Visualize energy usage</a:t>
          </a:r>
        </a:p>
      </dgm:t>
    </dgm:pt>
    <dgm:pt modelId="{1A619EF1-0FD0-4979-96A2-6C5FF2642D53}" type="parTrans" cxnId="{DBF93B4C-FD07-46A0-B2DE-B4EECCB985ED}">
      <dgm:prSet/>
      <dgm:spPr/>
      <dgm:t>
        <a:bodyPr/>
        <a:lstStyle/>
        <a:p>
          <a:endParaRPr lang="en-US"/>
        </a:p>
      </dgm:t>
    </dgm:pt>
    <dgm:pt modelId="{0F7C4AEC-9CF4-4E6E-8C23-ECB4D351A27A}" type="sibTrans" cxnId="{DBF93B4C-FD07-46A0-B2DE-B4EECCB985ED}">
      <dgm:prSet/>
      <dgm:spPr/>
      <dgm:t>
        <a:bodyPr/>
        <a:lstStyle/>
        <a:p>
          <a:endParaRPr lang="en-US"/>
        </a:p>
      </dgm:t>
    </dgm:pt>
    <dgm:pt modelId="{0E5E7A9C-AB91-4A7D-BAAE-D2E02AC20406}">
      <dgm:prSet/>
      <dgm:spPr/>
      <dgm:t>
        <a:bodyPr/>
        <a:lstStyle/>
        <a:p>
          <a:r>
            <a:rPr lang="en-US" baseline="0" dirty="0"/>
            <a:t>Identify positive - negative correlation features</a:t>
          </a:r>
        </a:p>
      </dgm:t>
    </dgm:pt>
    <dgm:pt modelId="{E780F418-70C3-4D06-AB4A-12637C1738CE}" type="parTrans" cxnId="{F3BA4174-31F8-4CB5-A5A4-7D4E5C237E27}">
      <dgm:prSet/>
      <dgm:spPr/>
      <dgm:t>
        <a:bodyPr/>
        <a:lstStyle/>
        <a:p>
          <a:endParaRPr lang="en-US"/>
        </a:p>
      </dgm:t>
    </dgm:pt>
    <dgm:pt modelId="{36849B3D-6B13-4C79-BB77-50F6D96BC898}" type="sibTrans" cxnId="{F3BA4174-31F8-4CB5-A5A4-7D4E5C237E27}">
      <dgm:prSet/>
      <dgm:spPr/>
      <dgm:t>
        <a:bodyPr/>
        <a:lstStyle/>
        <a:p>
          <a:endParaRPr lang="en-US"/>
        </a:p>
      </dgm:t>
    </dgm:pt>
    <dgm:pt modelId="{4FEB4E86-9EB1-4968-B84F-0204AC78FAA2}">
      <dgm:prSet/>
      <dgm:spPr/>
      <dgm:t>
        <a:bodyPr/>
        <a:lstStyle/>
        <a:p>
          <a:r>
            <a:rPr lang="en-US" baseline="0" dirty="0"/>
            <a:t>Run Recursive Feature Elimination</a:t>
          </a:r>
        </a:p>
      </dgm:t>
    </dgm:pt>
    <dgm:pt modelId="{00395914-F2D1-447B-8A0E-5F6C095AE8D0}" type="parTrans" cxnId="{B637CEB7-F181-4EDF-B022-75559E597C0A}">
      <dgm:prSet/>
      <dgm:spPr/>
      <dgm:t>
        <a:bodyPr/>
        <a:lstStyle/>
        <a:p>
          <a:endParaRPr lang="en-US"/>
        </a:p>
      </dgm:t>
    </dgm:pt>
    <dgm:pt modelId="{B517E1D9-79E0-4310-A3F3-5BC0AFA18032}" type="sibTrans" cxnId="{B637CEB7-F181-4EDF-B022-75559E597C0A}">
      <dgm:prSet/>
      <dgm:spPr/>
      <dgm:t>
        <a:bodyPr/>
        <a:lstStyle/>
        <a:p>
          <a:endParaRPr lang="en-US"/>
        </a:p>
      </dgm:t>
    </dgm:pt>
    <dgm:pt modelId="{B2439DC6-5A33-9C45-996A-DB966CCCA66C}">
      <dgm:prSet/>
      <dgm:spPr/>
      <dgm:t>
        <a:bodyPr/>
        <a:lstStyle/>
        <a:p>
          <a:r>
            <a:rPr lang="en-US" dirty="0"/>
            <a:t>Cull features &amp; add dummy variables</a:t>
          </a:r>
          <a:endParaRPr lang="en-US" baseline="0" dirty="0"/>
        </a:p>
      </dgm:t>
    </dgm:pt>
    <dgm:pt modelId="{67D543FA-B28F-874D-9C77-0E17DB3644C5}" type="parTrans" cxnId="{945C3C2D-56AE-014B-8B6E-469F9AC03C95}">
      <dgm:prSet/>
      <dgm:spPr/>
      <dgm:t>
        <a:bodyPr/>
        <a:lstStyle/>
        <a:p>
          <a:endParaRPr lang="en-US"/>
        </a:p>
      </dgm:t>
    </dgm:pt>
    <dgm:pt modelId="{72A34C27-4243-974C-BD27-801690776E95}" type="sibTrans" cxnId="{945C3C2D-56AE-014B-8B6E-469F9AC03C95}">
      <dgm:prSet/>
      <dgm:spPr/>
      <dgm:t>
        <a:bodyPr/>
        <a:lstStyle/>
        <a:p>
          <a:endParaRPr lang="en-US"/>
        </a:p>
      </dgm:t>
    </dgm:pt>
    <dgm:pt modelId="{B563ADDC-40E0-D54B-B3DC-815221DFCEDE}">
      <dgm:prSet/>
      <dgm:spPr/>
      <dgm:t>
        <a:bodyPr/>
        <a:lstStyle/>
        <a:p>
          <a:r>
            <a:rPr lang="en-US" baseline="0" dirty="0"/>
            <a:t>Encode features and impute missing data</a:t>
          </a:r>
        </a:p>
      </dgm:t>
    </dgm:pt>
    <dgm:pt modelId="{8B915F8A-A043-324B-90ED-3005576DB617}" type="parTrans" cxnId="{B2CE06FF-2B4D-214F-98CA-203BF050778B}">
      <dgm:prSet/>
      <dgm:spPr/>
      <dgm:t>
        <a:bodyPr/>
        <a:lstStyle/>
        <a:p>
          <a:endParaRPr lang="en-US"/>
        </a:p>
      </dgm:t>
    </dgm:pt>
    <dgm:pt modelId="{63B0B9BD-3954-984E-B4C0-50EEE3C5B230}" type="sibTrans" cxnId="{B2CE06FF-2B4D-214F-98CA-203BF050778B}">
      <dgm:prSet/>
      <dgm:spPr/>
      <dgm:t>
        <a:bodyPr/>
        <a:lstStyle/>
        <a:p>
          <a:endParaRPr lang="en-US"/>
        </a:p>
      </dgm:t>
    </dgm:pt>
    <dgm:pt modelId="{1E8B80DD-13A7-4607-85B7-F3158017A69A}">
      <dgm:prSet/>
      <dgm:spPr/>
      <dgm:t>
        <a:bodyPr/>
        <a:lstStyle/>
        <a:p>
          <a:r>
            <a:rPr lang="en-US" baseline="0"/>
            <a:t>Evaluate models </a:t>
          </a:r>
        </a:p>
      </dgm:t>
    </dgm:pt>
    <dgm:pt modelId="{A361E607-9364-40C2-81EE-980A49224EEF}" type="sibTrans" cxnId="{A922D8D2-F078-4472-AC18-5B4C51EFD34D}">
      <dgm:prSet/>
      <dgm:spPr/>
      <dgm:t>
        <a:bodyPr/>
        <a:lstStyle/>
        <a:p>
          <a:endParaRPr lang="en-US"/>
        </a:p>
      </dgm:t>
    </dgm:pt>
    <dgm:pt modelId="{5B2A0ECB-0B99-4AFB-8E88-4F64B6E4DAE3}" type="parTrans" cxnId="{A922D8D2-F078-4472-AC18-5B4C51EFD34D}">
      <dgm:prSet/>
      <dgm:spPr/>
      <dgm:t>
        <a:bodyPr/>
        <a:lstStyle/>
        <a:p>
          <a:endParaRPr lang="en-US"/>
        </a:p>
      </dgm:t>
    </dgm:pt>
    <dgm:pt modelId="{FA1E65AA-929D-E542-922E-7C09970812BC}" type="pres">
      <dgm:prSet presAssocID="{A2BA4C09-2A38-44B0-A060-49F5FBD31570}" presName="diagram" presStyleCnt="0">
        <dgm:presLayoutVars>
          <dgm:dir/>
          <dgm:resizeHandles val="exact"/>
        </dgm:presLayoutVars>
      </dgm:prSet>
      <dgm:spPr/>
    </dgm:pt>
    <dgm:pt modelId="{55DAEBBD-7002-EE48-98EE-0EDF4C08C9FA}" type="pres">
      <dgm:prSet presAssocID="{0F5C3905-15E7-48B0-B9E1-C337E9944C47}" presName="node" presStyleLbl="node1" presStyleIdx="0" presStyleCnt="9">
        <dgm:presLayoutVars>
          <dgm:bulletEnabled val="1"/>
        </dgm:presLayoutVars>
      </dgm:prSet>
      <dgm:spPr/>
    </dgm:pt>
    <dgm:pt modelId="{A79F43C7-9B9B-AA40-860C-C2F43D012978}" type="pres">
      <dgm:prSet presAssocID="{CE439F04-B4C7-47B3-826A-F44A73D44086}" presName="sibTrans" presStyleCnt="0"/>
      <dgm:spPr/>
    </dgm:pt>
    <dgm:pt modelId="{01242918-5FC9-CF4C-ADA4-7C106F2F2BE8}" type="pres">
      <dgm:prSet presAssocID="{B563ADDC-40E0-D54B-B3DC-815221DFCEDE}" presName="node" presStyleLbl="node1" presStyleIdx="1" presStyleCnt="9">
        <dgm:presLayoutVars>
          <dgm:bulletEnabled val="1"/>
        </dgm:presLayoutVars>
      </dgm:prSet>
      <dgm:spPr/>
    </dgm:pt>
    <dgm:pt modelId="{D399BAE3-C05B-3B45-AE43-FCC336CFE1F8}" type="pres">
      <dgm:prSet presAssocID="{63B0B9BD-3954-984E-B4C0-50EEE3C5B230}" presName="sibTrans" presStyleCnt="0"/>
      <dgm:spPr/>
    </dgm:pt>
    <dgm:pt modelId="{70176216-0E1A-9D47-9380-28B34044BD2E}" type="pres">
      <dgm:prSet presAssocID="{8F7C44E6-C52A-47D3-B6F3-6F22C8DEDB66}" presName="node" presStyleLbl="node1" presStyleIdx="2" presStyleCnt="9">
        <dgm:presLayoutVars>
          <dgm:bulletEnabled val="1"/>
        </dgm:presLayoutVars>
      </dgm:prSet>
      <dgm:spPr/>
    </dgm:pt>
    <dgm:pt modelId="{C266CD29-1324-3C4B-8FBC-61DE18140391}" type="pres">
      <dgm:prSet presAssocID="{3818F346-95AE-4EDB-A38E-98B1AA826016}" presName="sibTrans" presStyleCnt="0"/>
      <dgm:spPr/>
    </dgm:pt>
    <dgm:pt modelId="{A96FDBEC-5B14-874B-B324-23821B818015}" type="pres">
      <dgm:prSet presAssocID="{5D22B51C-A27F-4420-8C95-C3BA19649045}" presName="node" presStyleLbl="node1" presStyleIdx="3" presStyleCnt="9">
        <dgm:presLayoutVars>
          <dgm:bulletEnabled val="1"/>
        </dgm:presLayoutVars>
      </dgm:prSet>
      <dgm:spPr/>
    </dgm:pt>
    <dgm:pt modelId="{9F26477C-4118-4440-BC19-42F01BA3A3C8}" type="pres">
      <dgm:prSet presAssocID="{25C46357-845E-4D69-98AC-4F2D33DDC65C}" presName="sibTrans" presStyleCnt="0"/>
      <dgm:spPr/>
    </dgm:pt>
    <dgm:pt modelId="{3AB2D1CE-8E0B-9943-8B42-54B7D38E1A03}" type="pres">
      <dgm:prSet presAssocID="{5937B6A2-7CBC-47DF-8732-BB924A20C5E7}" presName="node" presStyleLbl="node1" presStyleIdx="4" presStyleCnt="9">
        <dgm:presLayoutVars>
          <dgm:bulletEnabled val="1"/>
        </dgm:presLayoutVars>
      </dgm:prSet>
      <dgm:spPr/>
    </dgm:pt>
    <dgm:pt modelId="{ECD40C50-1030-F940-AB10-38664E01AECB}" type="pres">
      <dgm:prSet presAssocID="{0F7C4AEC-9CF4-4E6E-8C23-ECB4D351A27A}" presName="sibTrans" presStyleCnt="0"/>
      <dgm:spPr/>
    </dgm:pt>
    <dgm:pt modelId="{3BEEF347-C23E-0B48-90ED-6209D9C9F93C}" type="pres">
      <dgm:prSet presAssocID="{B2439DC6-5A33-9C45-996A-DB966CCCA66C}" presName="node" presStyleLbl="node1" presStyleIdx="5" presStyleCnt="9">
        <dgm:presLayoutVars>
          <dgm:bulletEnabled val="1"/>
        </dgm:presLayoutVars>
      </dgm:prSet>
      <dgm:spPr/>
    </dgm:pt>
    <dgm:pt modelId="{C2DB4348-E74F-A649-9718-DE0518EADB45}" type="pres">
      <dgm:prSet presAssocID="{72A34C27-4243-974C-BD27-801690776E95}" presName="sibTrans" presStyleCnt="0"/>
      <dgm:spPr/>
    </dgm:pt>
    <dgm:pt modelId="{5412D995-D7EC-6445-A596-362111417FD3}" type="pres">
      <dgm:prSet presAssocID="{4FEB4E86-9EB1-4968-B84F-0204AC78FAA2}" presName="node" presStyleLbl="node1" presStyleIdx="6" presStyleCnt="9">
        <dgm:presLayoutVars>
          <dgm:bulletEnabled val="1"/>
        </dgm:presLayoutVars>
      </dgm:prSet>
      <dgm:spPr/>
    </dgm:pt>
    <dgm:pt modelId="{09188729-8CA4-1144-8119-843AA53DAF9C}" type="pres">
      <dgm:prSet presAssocID="{B517E1D9-79E0-4310-A3F3-5BC0AFA18032}" presName="sibTrans" presStyleCnt="0"/>
      <dgm:spPr/>
    </dgm:pt>
    <dgm:pt modelId="{0A2BD67B-B5CF-134E-B895-F214925D7766}" type="pres">
      <dgm:prSet presAssocID="{0E5E7A9C-AB91-4A7D-BAAE-D2E02AC20406}" presName="node" presStyleLbl="node1" presStyleIdx="7" presStyleCnt="9">
        <dgm:presLayoutVars>
          <dgm:bulletEnabled val="1"/>
        </dgm:presLayoutVars>
      </dgm:prSet>
      <dgm:spPr/>
    </dgm:pt>
    <dgm:pt modelId="{7E84F7D1-6203-D64D-933E-DEF64DCC539B}" type="pres">
      <dgm:prSet presAssocID="{36849B3D-6B13-4C79-BB77-50F6D96BC898}" presName="sibTrans" presStyleCnt="0"/>
      <dgm:spPr/>
    </dgm:pt>
    <dgm:pt modelId="{854B14A3-1519-CB44-A309-D23C9C06C888}" type="pres">
      <dgm:prSet presAssocID="{1E8B80DD-13A7-4607-85B7-F3158017A69A}" presName="node" presStyleLbl="node1" presStyleIdx="8" presStyleCnt="9">
        <dgm:presLayoutVars>
          <dgm:bulletEnabled val="1"/>
        </dgm:presLayoutVars>
      </dgm:prSet>
      <dgm:spPr/>
    </dgm:pt>
  </dgm:ptLst>
  <dgm:cxnLst>
    <dgm:cxn modelId="{6AD33201-261E-564E-A320-EE20EA0D65CD}" type="presOf" srcId="{1E8B80DD-13A7-4607-85B7-F3158017A69A}" destId="{854B14A3-1519-CB44-A309-D23C9C06C888}" srcOrd="0" destOrd="0" presId="urn:microsoft.com/office/officeart/2005/8/layout/default"/>
    <dgm:cxn modelId="{41E27E1D-556B-E34B-824E-358F1F2CDC37}" type="presOf" srcId="{A2BA4C09-2A38-44B0-A060-49F5FBD31570}" destId="{FA1E65AA-929D-E542-922E-7C09970812BC}" srcOrd="0" destOrd="0" presId="urn:microsoft.com/office/officeart/2005/8/layout/default"/>
    <dgm:cxn modelId="{945C3C2D-56AE-014B-8B6E-469F9AC03C95}" srcId="{A2BA4C09-2A38-44B0-A060-49F5FBD31570}" destId="{B2439DC6-5A33-9C45-996A-DB966CCCA66C}" srcOrd="5" destOrd="0" parTransId="{67D543FA-B28F-874D-9C77-0E17DB3644C5}" sibTransId="{72A34C27-4243-974C-BD27-801690776E95}"/>
    <dgm:cxn modelId="{6F57315B-7792-4F5B-B4EF-595B7458E771}" srcId="{A2BA4C09-2A38-44B0-A060-49F5FBD31570}" destId="{0F5C3905-15E7-48B0-B9E1-C337E9944C47}" srcOrd="0" destOrd="0" parTransId="{10C35325-C93D-4423-8514-1DC490EAC03D}" sibTransId="{CE439F04-B4C7-47B3-826A-F44A73D44086}"/>
    <dgm:cxn modelId="{DBF93B4C-FD07-46A0-B2DE-B4EECCB985ED}" srcId="{A2BA4C09-2A38-44B0-A060-49F5FBD31570}" destId="{5937B6A2-7CBC-47DF-8732-BB924A20C5E7}" srcOrd="4" destOrd="0" parTransId="{1A619EF1-0FD0-4979-96A2-6C5FF2642D53}" sibTransId="{0F7C4AEC-9CF4-4E6E-8C23-ECB4D351A27A}"/>
    <dgm:cxn modelId="{F3BA4174-31F8-4CB5-A5A4-7D4E5C237E27}" srcId="{A2BA4C09-2A38-44B0-A060-49F5FBD31570}" destId="{0E5E7A9C-AB91-4A7D-BAAE-D2E02AC20406}" srcOrd="7" destOrd="0" parTransId="{E780F418-70C3-4D06-AB4A-12637C1738CE}" sibTransId="{36849B3D-6B13-4C79-BB77-50F6D96BC898}"/>
    <dgm:cxn modelId="{CEC9807A-7134-EC45-B3A1-37F4B7529F6F}" type="presOf" srcId="{5D22B51C-A27F-4420-8C95-C3BA19649045}" destId="{A96FDBEC-5B14-874B-B324-23821B818015}" srcOrd="0" destOrd="0" presId="urn:microsoft.com/office/officeart/2005/8/layout/default"/>
    <dgm:cxn modelId="{2A514B7B-6586-E14A-820E-85AB161D3C1A}" type="presOf" srcId="{B2439DC6-5A33-9C45-996A-DB966CCCA66C}" destId="{3BEEF347-C23E-0B48-90ED-6209D9C9F93C}" srcOrd="0" destOrd="0" presId="urn:microsoft.com/office/officeart/2005/8/layout/default"/>
    <dgm:cxn modelId="{5587CD86-808D-4049-A97B-F7C176E2C742}" type="presOf" srcId="{B563ADDC-40E0-D54B-B3DC-815221DFCEDE}" destId="{01242918-5FC9-CF4C-ADA4-7C106F2F2BE8}" srcOrd="0" destOrd="0" presId="urn:microsoft.com/office/officeart/2005/8/layout/default"/>
    <dgm:cxn modelId="{DD84F99F-0F4E-9B4D-BD5A-4652488F96FD}" type="presOf" srcId="{0F5C3905-15E7-48B0-B9E1-C337E9944C47}" destId="{55DAEBBD-7002-EE48-98EE-0EDF4C08C9FA}" srcOrd="0" destOrd="0" presId="urn:microsoft.com/office/officeart/2005/8/layout/default"/>
    <dgm:cxn modelId="{FEEFDFB0-448B-4A2D-BA69-8A07DA5FA099}" srcId="{A2BA4C09-2A38-44B0-A060-49F5FBD31570}" destId="{5D22B51C-A27F-4420-8C95-C3BA19649045}" srcOrd="3" destOrd="0" parTransId="{EEEE534D-E8DF-426A-B79E-CACFA1F2DF05}" sibTransId="{25C46357-845E-4D69-98AC-4F2D33DDC65C}"/>
    <dgm:cxn modelId="{B637CEB7-F181-4EDF-B022-75559E597C0A}" srcId="{A2BA4C09-2A38-44B0-A060-49F5FBD31570}" destId="{4FEB4E86-9EB1-4968-B84F-0204AC78FAA2}" srcOrd="6" destOrd="0" parTransId="{00395914-F2D1-447B-8A0E-5F6C095AE8D0}" sibTransId="{B517E1D9-79E0-4310-A3F3-5BC0AFA18032}"/>
    <dgm:cxn modelId="{1BBEEFC2-BC4E-B549-9082-9937035C2E43}" type="presOf" srcId="{0E5E7A9C-AB91-4A7D-BAAE-D2E02AC20406}" destId="{0A2BD67B-B5CF-134E-B895-F214925D7766}" srcOrd="0" destOrd="0" presId="urn:microsoft.com/office/officeart/2005/8/layout/default"/>
    <dgm:cxn modelId="{FF78B6C8-9C03-8E42-BF56-4FF0F4C71A3A}" type="presOf" srcId="{4FEB4E86-9EB1-4968-B84F-0204AC78FAA2}" destId="{5412D995-D7EC-6445-A596-362111417FD3}" srcOrd="0" destOrd="0" presId="urn:microsoft.com/office/officeart/2005/8/layout/default"/>
    <dgm:cxn modelId="{A922D8D2-F078-4472-AC18-5B4C51EFD34D}" srcId="{A2BA4C09-2A38-44B0-A060-49F5FBD31570}" destId="{1E8B80DD-13A7-4607-85B7-F3158017A69A}" srcOrd="8" destOrd="0" parTransId="{5B2A0ECB-0B99-4AFB-8E88-4F64B6E4DAE3}" sibTransId="{A361E607-9364-40C2-81EE-980A49224EEF}"/>
    <dgm:cxn modelId="{E507ECD4-AD26-7A45-A81F-63902A42F045}" type="presOf" srcId="{8F7C44E6-C52A-47D3-B6F3-6F22C8DEDB66}" destId="{70176216-0E1A-9D47-9380-28B34044BD2E}" srcOrd="0" destOrd="0" presId="urn:microsoft.com/office/officeart/2005/8/layout/default"/>
    <dgm:cxn modelId="{336C8EEE-84F6-44E5-A25B-337D790C2562}" srcId="{A2BA4C09-2A38-44B0-A060-49F5FBD31570}" destId="{8F7C44E6-C52A-47D3-B6F3-6F22C8DEDB66}" srcOrd="2" destOrd="0" parTransId="{3A144D5E-7274-40FF-8656-3C13460D98D0}" sibTransId="{3818F346-95AE-4EDB-A38E-98B1AA826016}"/>
    <dgm:cxn modelId="{B2CE06FF-2B4D-214F-98CA-203BF050778B}" srcId="{A2BA4C09-2A38-44B0-A060-49F5FBD31570}" destId="{B563ADDC-40E0-D54B-B3DC-815221DFCEDE}" srcOrd="1" destOrd="0" parTransId="{8B915F8A-A043-324B-90ED-3005576DB617}" sibTransId="{63B0B9BD-3954-984E-B4C0-50EEE3C5B230}"/>
    <dgm:cxn modelId="{E7DDE5FF-BA02-9647-BA6C-6DA285C89AE6}" type="presOf" srcId="{5937B6A2-7CBC-47DF-8732-BB924A20C5E7}" destId="{3AB2D1CE-8E0B-9943-8B42-54B7D38E1A03}" srcOrd="0" destOrd="0" presId="urn:microsoft.com/office/officeart/2005/8/layout/default"/>
    <dgm:cxn modelId="{C8EFC3CB-E144-F541-9BC6-68F7543AA8EB}" type="presParOf" srcId="{FA1E65AA-929D-E542-922E-7C09970812BC}" destId="{55DAEBBD-7002-EE48-98EE-0EDF4C08C9FA}" srcOrd="0" destOrd="0" presId="urn:microsoft.com/office/officeart/2005/8/layout/default"/>
    <dgm:cxn modelId="{918EBB08-E870-274A-B3EA-8A322D8A8E8B}" type="presParOf" srcId="{FA1E65AA-929D-E542-922E-7C09970812BC}" destId="{A79F43C7-9B9B-AA40-860C-C2F43D012978}" srcOrd="1" destOrd="0" presId="urn:microsoft.com/office/officeart/2005/8/layout/default"/>
    <dgm:cxn modelId="{79BD8B83-C398-F74E-8523-492D7AD861BA}" type="presParOf" srcId="{FA1E65AA-929D-E542-922E-7C09970812BC}" destId="{01242918-5FC9-CF4C-ADA4-7C106F2F2BE8}" srcOrd="2" destOrd="0" presId="urn:microsoft.com/office/officeart/2005/8/layout/default"/>
    <dgm:cxn modelId="{451CF542-8330-084E-B523-B375BA295666}" type="presParOf" srcId="{FA1E65AA-929D-E542-922E-7C09970812BC}" destId="{D399BAE3-C05B-3B45-AE43-FCC336CFE1F8}" srcOrd="3" destOrd="0" presId="urn:microsoft.com/office/officeart/2005/8/layout/default"/>
    <dgm:cxn modelId="{15D0164D-7A2D-8745-B997-B934EB515CF7}" type="presParOf" srcId="{FA1E65AA-929D-E542-922E-7C09970812BC}" destId="{70176216-0E1A-9D47-9380-28B34044BD2E}" srcOrd="4" destOrd="0" presId="urn:microsoft.com/office/officeart/2005/8/layout/default"/>
    <dgm:cxn modelId="{E9D654D4-4E9E-E844-A3B7-1B9B95371F6B}" type="presParOf" srcId="{FA1E65AA-929D-E542-922E-7C09970812BC}" destId="{C266CD29-1324-3C4B-8FBC-61DE18140391}" srcOrd="5" destOrd="0" presId="urn:microsoft.com/office/officeart/2005/8/layout/default"/>
    <dgm:cxn modelId="{9F50867D-41FE-9744-BD24-B5FA247500E4}" type="presParOf" srcId="{FA1E65AA-929D-E542-922E-7C09970812BC}" destId="{A96FDBEC-5B14-874B-B324-23821B818015}" srcOrd="6" destOrd="0" presId="urn:microsoft.com/office/officeart/2005/8/layout/default"/>
    <dgm:cxn modelId="{7D8D3A89-C668-B041-A85F-DE5733D9744B}" type="presParOf" srcId="{FA1E65AA-929D-E542-922E-7C09970812BC}" destId="{9F26477C-4118-4440-BC19-42F01BA3A3C8}" srcOrd="7" destOrd="0" presId="urn:microsoft.com/office/officeart/2005/8/layout/default"/>
    <dgm:cxn modelId="{AB109BD9-AC12-8641-90A0-4748AEEDFEED}" type="presParOf" srcId="{FA1E65AA-929D-E542-922E-7C09970812BC}" destId="{3AB2D1CE-8E0B-9943-8B42-54B7D38E1A03}" srcOrd="8" destOrd="0" presId="urn:microsoft.com/office/officeart/2005/8/layout/default"/>
    <dgm:cxn modelId="{C8B00F26-FBC6-FA44-A481-26A9D24108FF}" type="presParOf" srcId="{FA1E65AA-929D-E542-922E-7C09970812BC}" destId="{ECD40C50-1030-F940-AB10-38664E01AECB}" srcOrd="9" destOrd="0" presId="urn:microsoft.com/office/officeart/2005/8/layout/default"/>
    <dgm:cxn modelId="{39415171-4754-7349-A479-CEE1272BA125}" type="presParOf" srcId="{FA1E65AA-929D-E542-922E-7C09970812BC}" destId="{3BEEF347-C23E-0B48-90ED-6209D9C9F93C}" srcOrd="10" destOrd="0" presId="urn:microsoft.com/office/officeart/2005/8/layout/default"/>
    <dgm:cxn modelId="{E6530D5E-7C26-E34C-805F-2E06E06D2C89}" type="presParOf" srcId="{FA1E65AA-929D-E542-922E-7C09970812BC}" destId="{C2DB4348-E74F-A649-9718-DE0518EADB45}" srcOrd="11" destOrd="0" presId="urn:microsoft.com/office/officeart/2005/8/layout/default"/>
    <dgm:cxn modelId="{3F6A56AF-EEFA-3F48-9062-F1AFECF2AF60}" type="presParOf" srcId="{FA1E65AA-929D-E542-922E-7C09970812BC}" destId="{5412D995-D7EC-6445-A596-362111417FD3}" srcOrd="12" destOrd="0" presId="urn:microsoft.com/office/officeart/2005/8/layout/default"/>
    <dgm:cxn modelId="{D729A44A-0957-4E4B-9308-E35A8EB14A57}" type="presParOf" srcId="{FA1E65AA-929D-E542-922E-7C09970812BC}" destId="{09188729-8CA4-1144-8119-843AA53DAF9C}" srcOrd="13" destOrd="0" presId="urn:microsoft.com/office/officeart/2005/8/layout/default"/>
    <dgm:cxn modelId="{2618E3C3-3C75-0E4C-9FDB-EDCE37EC3A1C}" type="presParOf" srcId="{FA1E65AA-929D-E542-922E-7C09970812BC}" destId="{0A2BD67B-B5CF-134E-B895-F214925D7766}" srcOrd="14" destOrd="0" presId="urn:microsoft.com/office/officeart/2005/8/layout/default"/>
    <dgm:cxn modelId="{11C095FE-F6D5-C04B-A296-AE77DCF01D74}" type="presParOf" srcId="{FA1E65AA-929D-E542-922E-7C09970812BC}" destId="{7E84F7D1-6203-D64D-933E-DEF64DCC539B}" srcOrd="15" destOrd="0" presId="urn:microsoft.com/office/officeart/2005/8/layout/default"/>
    <dgm:cxn modelId="{D330375A-50DF-8446-837E-662E310D6280}" type="presParOf" srcId="{FA1E65AA-929D-E542-922E-7C09970812BC}" destId="{854B14A3-1519-CB44-A309-D23C9C06C888}"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D5394F-C6EC-E64D-9AF2-0E1B3C591B09}">
      <dsp:nvSpPr>
        <dsp:cNvPr id="0" name=""/>
        <dsp:cNvSpPr/>
      </dsp:nvSpPr>
      <dsp:spPr>
        <a:xfrm>
          <a:off x="0" y="218843"/>
          <a:ext cx="10515600" cy="186322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dirty="0"/>
            <a:t>Appliance </a:t>
          </a:r>
          <a:r>
            <a:rPr lang="en-US" sz="4000" kern="1200" dirty="0"/>
            <a:t>-- total appliance energy usage during a 10-minute interval</a:t>
          </a:r>
        </a:p>
      </dsp:txBody>
      <dsp:txXfrm>
        <a:off x="90955" y="309798"/>
        <a:ext cx="10333690" cy="1681315"/>
      </dsp:txXfrm>
    </dsp:sp>
    <dsp:sp modelId="{B4B895DC-B928-634B-A851-50495EA5958E}">
      <dsp:nvSpPr>
        <dsp:cNvPr id="0" name=""/>
        <dsp:cNvSpPr/>
      </dsp:nvSpPr>
      <dsp:spPr>
        <a:xfrm>
          <a:off x="0" y="2269269"/>
          <a:ext cx="10515600" cy="1863225"/>
        </a:xfrm>
        <a:prstGeom prst="roundRect">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dirty="0"/>
            <a:t>Lights </a:t>
          </a:r>
          <a:r>
            <a:rPr lang="en-US" sz="4000" kern="1200" dirty="0"/>
            <a:t>-- total lighting energy usage during a 10-minute interval</a:t>
          </a:r>
        </a:p>
      </dsp:txBody>
      <dsp:txXfrm>
        <a:off x="90955" y="2360224"/>
        <a:ext cx="10333690" cy="16813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DAEBBD-7002-EE48-98EE-0EDF4C08C9FA}">
      <dsp:nvSpPr>
        <dsp:cNvPr id="0" name=""/>
        <dsp:cNvSpPr/>
      </dsp:nvSpPr>
      <dsp:spPr>
        <a:xfrm>
          <a:off x="582645" y="1178"/>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a:t>Import the dataset</a:t>
          </a:r>
        </a:p>
      </dsp:txBody>
      <dsp:txXfrm>
        <a:off x="582645" y="1178"/>
        <a:ext cx="2174490" cy="1304694"/>
      </dsp:txXfrm>
    </dsp:sp>
    <dsp:sp modelId="{01242918-5FC9-CF4C-ADA4-7C106F2F2BE8}">
      <dsp:nvSpPr>
        <dsp:cNvPr id="0" name=""/>
        <dsp:cNvSpPr/>
      </dsp:nvSpPr>
      <dsp:spPr>
        <a:xfrm>
          <a:off x="2974584" y="1178"/>
          <a:ext cx="2174490" cy="1304694"/>
        </a:xfrm>
        <a:prstGeom prst="rect">
          <a:avLst/>
        </a:prstGeom>
        <a:solidFill>
          <a:schemeClr val="accent2">
            <a:hueOff val="-181920"/>
            <a:satOff val="-10491"/>
            <a:lumOff val="1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dirty="0"/>
            <a:t>Encode features and impute missing data</a:t>
          </a:r>
        </a:p>
      </dsp:txBody>
      <dsp:txXfrm>
        <a:off x="2974584" y="1178"/>
        <a:ext cx="2174490" cy="1304694"/>
      </dsp:txXfrm>
    </dsp:sp>
    <dsp:sp modelId="{70176216-0E1A-9D47-9380-28B34044BD2E}">
      <dsp:nvSpPr>
        <dsp:cNvPr id="0" name=""/>
        <dsp:cNvSpPr/>
      </dsp:nvSpPr>
      <dsp:spPr>
        <a:xfrm>
          <a:off x="5366524" y="1178"/>
          <a:ext cx="2174490" cy="1304694"/>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dirty="0"/>
            <a:t>Evaluate and create new features</a:t>
          </a:r>
        </a:p>
      </dsp:txBody>
      <dsp:txXfrm>
        <a:off x="5366524" y="1178"/>
        <a:ext cx="2174490" cy="1304694"/>
      </dsp:txXfrm>
    </dsp:sp>
    <dsp:sp modelId="{A96FDBEC-5B14-874B-B324-23821B818015}">
      <dsp:nvSpPr>
        <dsp:cNvPr id="0" name=""/>
        <dsp:cNvSpPr/>
      </dsp:nvSpPr>
      <dsp:spPr>
        <a:xfrm>
          <a:off x="7758464" y="1178"/>
          <a:ext cx="2174490" cy="1304694"/>
        </a:xfrm>
        <a:prstGeom prst="rect">
          <a:avLst/>
        </a:prstGeom>
        <a:solidFill>
          <a:schemeClr val="accent2">
            <a:hueOff val="-545761"/>
            <a:satOff val="-31473"/>
            <a:lumOff val="3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dirty="0"/>
            <a:t>Explore and analyze data</a:t>
          </a:r>
        </a:p>
      </dsp:txBody>
      <dsp:txXfrm>
        <a:off x="7758464" y="1178"/>
        <a:ext cx="2174490" cy="1304694"/>
      </dsp:txXfrm>
    </dsp:sp>
    <dsp:sp modelId="{3AB2D1CE-8E0B-9943-8B42-54B7D38E1A03}">
      <dsp:nvSpPr>
        <dsp:cNvPr id="0" name=""/>
        <dsp:cNvSpPr/>
      </dsp:nvSpPr>
      <dsp:spPr>
        <a:xfrm>
          <a:off x="582645" y="1523321"/>
          <a:ext cx="2174490" cy="1304694"/>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a:t>Visualize energy usage</a:t>
          </a:r>
        </a:p>
      </dsp:txBody>
      <dsp:txXfrm>
        <a:off x="582645" y="1523321"/>
        <a:ext cx="2174490" cy="1304694"/>
      </dsp:txXfrm>
    </dsp:sp>
    <dsp:sp modelId="{3BEEF347-C23E-0B48-90ED-6209D9C9F93C}">
      <dsp:nvSpPr>
        <dsp:cNvPr id="0" name=""/>
        <dsp:cNvSpPr/>
      </dsp:nvSpPr>
      <dsp:spPr>
        <a:xfrm>
          <a:off x="2974584" y="1523321"/>
          <a:ext cx="2174490" cy="1304694"/>
        </a:xfrm>
        <a:prstGeom prst="rect">
          <a:avLst/>
        </a:prstGeom>
        <a:solidFill>
          <a:schemeClr val="accent2">
            <a:hueOff val="-909602"/>
            <a:satOff val="-52455"/>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Cull features &amp; add dummy variables</a:t>
          </a:r>
          <a:endParaRPr lang="en-US" sz="2000" kern="1200" baseline="0" dirty="0"/>
        </a:p>
      </dsp:txBody>
      <dsp:txXfrm>
        <a:off x="2974584" y="1523321"/>
        <a:ext cx="2174490" cy="1304694"/>
      </dsp:txXfrm>
    </dsp:sp>
    <dsp:sp modelId="{5412D995-D7EC-6445-A596-362111417FD3}">
      <dsp:nvSpPr>
        <dsp:cNvPr id="0" name=""/>
        <dsp:cNvSpPr/>
      </dsp:nvSpPr>
      <dsp:spPr>
        <a:xfrm>
          <a:off x="5366524" y="1523321"/>
          <a:ext cx="2174490" cy="1304694"/>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dirty="0"/>
            <a:t>Run Recursive Feature Elimination</a:t>
          </a:r>
        </a:p>
      </dsp:txBody>
      <dsp:txXfrm>
        <a:off x="5366524" y="1523321"/>
        <a:ext cx="2174490" cy="1304694"/>
      </dsp:txXfrm>
    </dsp:sp>
    <dsp:sp modelId="{0A2BD67B-B5CF-134E-B895-F214925D7766}">
      <dsp:nvSpPr>
        <dsp:cNvPr id="0" name=""/>
        <dsp:cNvSpPr/>
      </dsp:nvSpPr>
      <dsp:spPr>
        <a:xfrm>
          <a:off x="7758464" y="1523321"/>
          <a:ext cx="2174490" cy="1304694"/>
        </a:xfrm>
        <a:prstGeom prst="rect">
          <a:avLst/>
        </a:prstGeom>
        <a:solidFill>
          <a:schemeClr val="accent2">
            <a:hueOff val="-1273443"/>
            <a:satOff val="-73437"/>
            <a:lumOff val="7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dirty="0"/>
            <a:t>Identify positive - negative correlation features</a:t>
          </a:r>
        </a:p>
      </dsp:txBody>
      <dsp:txXfrm>
        <a:off x="7758464" y="1523321"/>
        <a:ext cx="2174490" cy="1304694"/>
      </dsp:txXfrm>
    </dsp:sp>
    <dsp:sp modelId="{854B14A3-1519-CB44-A309-D23C9C06C888}">
      <dsp:nvSpPr>
        <dsp:cNvPr id="0" name=""/>
        <dsp:cNvSpPr/>
      </dsp:nvSpPr>
      <dsp:spPr>
        <a:xfrm>
          <a:off x="4170554" y="3045465"/>
          <a:ext cx="2174490" cy="1304694"/>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a:t>Evaluate models </a:t>
          </a:r>
        </a:p>
      </dsp:txBody>
      <dsp:txXfrm>
        <a:off x="4170554" y="3045465"/>
        <a:ext cx="2174490" cy="130469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3F681D-4547-184B-87A1-051ABE2E9B26}" type="datetimeFigureOut">
              <a:rPr lang="en-US" smtClean="0"/>
              <a:t>5/13/2020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576D8-2928-C84C-842B-103EEDEE9355}" type="slidenum">
              <a:rPr lang="en-US" smtClean="0"/>
              <a:t>‹#›</a:t>
            </a:fld>
            <a:endParaRPr lang="en-US"/>
          </a:p>
        </p:txBody>
      </p:sp>
    </p:spTree>
    <p:extLst>
      <p:ext uri="{BB962C8B-B14F-4D97-AF65-F5344CB8AC3E}">
        <p14:creationId xmlns:p14="http://schemas.microsoft.com/office/powerpoint/2010/main" val="4012662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3445-A357-DD40-B042-B8DB6071B4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2328E6-1B09-9C4D-96E6-6F5F578C4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0968AF-97BF-5142-97AD-2A468461EFAB}"/>
              </a:ext>
            </a:extLst>
          </p:cNvPr>
          <p:cNvSpPr>
            <a:spLocks noGrp="1"/>
          </p:cNvSpPr>
          <p:nvPr>
            <p:ph type="dt" sz="half" idx="10"/>
          </p:nvPr>
        </p:nvSpPr>
        <p:spPr/>
        <p:txBody>
          <a:bodyPr/>
          <a:lstStyle/>
          <a:p>
            <a:fld id="{685D3053-5EFD-5447-AED9-A1294A6D24E8}" type="datetimeFigureOut">
              <a:rPr lang="en-US" smtClean="0"/>
              <a:t>5/13/2020</a:t>
            </a:fld>
            <a:endParaRPr lang="en-US"/>
          </a:p>
        </p:txBody>
      </p:sp>
      <p:sp>
        <p:nvSpPr>
          <p:cNvPr id="5" name="Footer Placeholder 4">
            <a:extLst>
              <a:ext uri="{FF2B5EF4-FFF2-40B4-BE49-F238E27FC236}">
                <a16:creationId xmlns:a16="http://schemas.microsoft.com/office/drawing/2014/main" id="{A12B09FC-F1DC-054D-BFFC-70FC452BC8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F68F51-20E3-E346-904C-7A059E3B7B2E}"/>
              </a:ext>
            </a:extLst>
          </p:cNvPr>
          <p:cNvSpPr>
            <a:spLocks noGrp="1"/>
          </p:cNvSpPr>
          <p:nvPr>
            <p:ph type="sldNum" sz="quarter" idx="12"/>
          </p:nvPr>
        </p:nvSpPr>
        <p:spPr/>
        <p:txBody>
          <a:bodyPr/>
          <a:lstStyle/>
          <a:p>
            <a:fld id="{AFEC52D4-E554-734C-B62F-1F6AEBCA1867}" type="slidenum">
              <a:rPr lang="en-US" smtClean="0"/>
              <a:t>‹#›</a:t>
            </a:fld>
            <a:endParaRPr lang="en-US"/>
          </a:p>
        </p:txBody>
      </p:sp>
    </p:spTree>
    <p:extLst>
      <p:ext uri="{BB962C8B-B14F-4D97-AF65-F5344CB8AC3E}">
        <p14:creationId xmlns:p14="http://schemas.microsoft.com/office/powerpoint/2010/main" val="1309263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4277D-7262-F448-9103-C89481BE9A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7370FA-7992-9C4C-B9DC-5492ABE245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5E368-7637-1747-B932-923FA07CDC58}"/>
              </a:ext>
            </a:extLst>
          </p:cNvPr>
          <p:cNvSpPr>
            <a:spLocks noGrp="1"/>
          </p:cNvSpPr>
          <p:nvPr>
            <p:ph type="dt" sz="half" idx="10"/>
          </p:nvPr>
        </p:nvSpPr>
        <p:spPr/>
        <p:txBody>
          <a:bodyPr/>
          <a:lstStyle/>
          <a:p>
            <a:fld id="{685D3053-5EFD-5447-AED9-A1294A6D24E8}" type="datetimeFigureOut">
              <a:rPr lang="en-US" smtClean="0"/>
              <a:t>5/13/2020</a:t>
            </a:fld>
            <a:endParaRPr lang="en-US"/>
          </a:p>
        </p:txBody>
      </p:sp>
      <p:sp>
        <p:nvSpPr>
          <p:cNvPr id="5" name="Footer Placeholder 4">
            <a:extLst>
              <a:ext uri="{FF2B5EF4-FFF2-40B4-BE49-F238E27FC236}">
                <a16:creationId xmlns:a16="http://schemas.microsoft.com/office/drawing/2014/main" id="{869A6521-BCC1-A545-A848-234A0E551B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D8E6C-4426-BE4A-9A5A-8D8EBE5ED605}"/>
              </a:ext>
            </a:extLst>
          </p:cNvPr>
          <p:cNvSpPr>
            <a:spLocks noGrp="1"/>
          </p:cNvSpPr>
          <p:nvPr>
            <p:ph type="sldNum" sz="quarter" idx="12"/>
          </p:nvPr>
        </p:nvSpPr>
        <p:spPr/>
        <p:txBody>
          <a:bodyPr/>
          <a:lstStyle/>
          <a:p>
            <a:fld id="{AFEC52D4-E554-734C-B62F-1F6AEBCA1867}" type="slidenum">
              <a:rPr lang="en-US" smtClean="0"/>
              <a:t>‹#›</a:t>
            </a:fld>
            <a:endParaRPr lang="en-US"/>
          </a:p>
        </p:txBody>
      </p:sp>
    </p:spTree>
    <p:extLst>
      <p:ext uri="{BB962C8B-B14F-4D97-AF65-F5344CB8AC3E}">
        <p14:creationId xmlns:p14="http://schemas.microsoft.com/office/powerpoint/2010/main" val="3387473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FF854E-D729-7647-928C-5F2F5C492C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ED5F73-E40A-CB4B-80B9-78488EF8D4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CFB43-4355-754C-80AD-C8BEF67C2FB3}"/>
              </a:ext>
            </a:extLst>
          </p:cNvPr>
          <p:cNvSpPr>
            <a:spLocks noGrp="1"/>
          </p:cNvSpPr>
          <p:nvPr>
            <p:ph type="dt" sz="half" idx="10"/>
          </p:nvPr>
        </p:nvSpPr>
        <p:spPr/>
        <p:txBody>
          <a:bodyPr/>
          <a:lstStyle/>
          <a:p>
            <a:fld id="{685D3053-5EFD-5447-AED9-A1294A6D24E8}" type="datetimeFigureOut">
              <a:rPr lang="en-US" smtClean="0"/>
              <a:t>5/13/2020</a:t>
            </a:fld>
            <a:endParaRPr lang="en-US"/>
          </a:p>
        </p:txBody>
      </p:sp>
      <p:sp>
        <p:nvSpPr>
          <p:cNvPr id="5" name="Footer Placeholder 4">
            <a:extLst>
              <a:ext uri="{FF2B5EF4-FFF2-40B4-BE49-F238E27FC236}">
                <a16:creationId xmlns:a16="http://schemas.microsoft.com/office/drawing/2014/main" id="{852868B0-4BE5-B04F-980B-FCD0859877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ECA975-E251-1445-AE6B-21ABC0F043F0}"/>
              </a:ext>
            </a:extLst>
          </p:cNvPr>
          <p:cNvSpPr>
            <a:spLocks noGrp="1"/>
          </p:cNvSpPr>
          <p:nvPr>
            <p:ph type="sldNum" sz="quarter" idx="12"/>
          </p:nvPr>
        </p:nvSpPr>
        <p:spPr/>
        <p:txBody>
          <a:bodyPr/>
          <a:lstStyle/>
          <a:p>
            <a:fld id="{AFEC52D4-E554-734C-B62F-1F6AEBCA1867}" type="slidenum">
              <a:rPr lang="en-US" smtClean="0"/>
              <a:t>‹#›</a:t>
            </a:fld>
            <a:endParaRPr lang="en-US"/>
          </a:p>
        </p:txBody>
      </p:sp>
    </p:spTree>
    <p:extLst>
      <p:ext uri="{BB962C8B-B14F-4D97-AF65-F5344CB8AC3E}">
        <p14:creationId xmlns:p14="http://schemas.microsoft.com/office/powerpoint/2010/main" val="1109500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EC95F-CA2B-D64A-9874-F09D6E53E5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E1F357-12B8-2448-9A32-05D3D1172E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4C6CD9-712C-7E43-B789-80E3B5FD87C2}"/>
              </a:ext>
            </a:extLst>
          </p:cNvPr>
          <p:cNvSpPr>
            <a:spLocks noGrp="1"/>
          </p:cNvSpPr>
          <p:nvPr>
            <p:ph type="dt" sz="half" idx="10"/>
          </p:nvPr>
        </p:nvSpPr>
        <p:spPr/>
        <p:txBody>
          <a:bodyPr/>
          <a:lstStyle/>
          <a:p>
            <a:fld id="{685D3053-5EFD-5447-AED9-A1294A6D24E8}" type="datetimeFigureOut">
              <a:rPr lang="en-US" smtClean="0"/>
              <a:t>5/13/2020</a:t>
            </a:fld>
            <a:endParaRPr lang="en-US"/>
          </a:p>
        </p:txBody>
      </p:sp>
      <p:sp>
        <p:nvSpPr>
          <p:cNvPr id="5" name="Footer Placeholder 4">
            <a:extLst>
              <a:ext uri="{FF2B5EF4-FFF2-40B4-BE49-F238E27FC236}">
                <a16:creationId xmlns:a16="http://schemas.microsoft.com/office/drawing/2014/main" id="{27C70527-599D-4C4D-A80D-C8D020709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42CC3D-2245-B849-8D50-01C769B5335A}"/>
              </a:ext>
            </a:extLst>
          </p:cNvPr>
          <p:cNvSpPr>
            <a:spLocks noGrp="1"/>
          </p:cNvSpPr>
          <p:nvPr>
            <p:ph type="sldNum" sz="quarter" idx="12"/>
          </p:nvPr>
        </p:nvSpPr>
        <p:spPr/>
        <p:txBody>
          <a:bodyPr/>
          <a:lstStyle/>
          <a:p>
            <a:fld id="{AFEC52D4-E554-734C-B62F-1F6AEBCA1867}" type="slidenum">
              <a:rPr lang="en-US" smtClean="0"/>
              <a:t>‹#›</a:t>
            </a:fld>
            <a:endParaRPr lang="en-US"/>
          </a:p>
        </p:txBody>
      </p:sp>
    </p:spTree>
    <p:extLst>
      <p:ext uri="{BB962C8B-B14F-4D97-AF65-F5344CB8AC3E}">
        <p14:creationId xmlns:p14="http://schemas.microsoft.com/office/powerpoint/2010/main" val="2233432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B575C-A1EC-9144-8443-F51ED066E1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45D176-E1F0-0D4F-BD4F-86ACF4CF15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58152E-33EC-E149-92B7-58073E3A4FF1}"/>
              </a:ext>
            </a:extLst>
          </p:cNvPr>
          <p:cNvSpPr>
            <a:spLocks noGrp="1"/>
          </p:cNvSpPr>
          <p:nvPr>
            <p:ph type="dt" sz="half" idx="10"/>
          </p:nvPr>
        </p:nvSpPr>
        <p:spPr/>
        <p:txBody>
          <a:bodyPr/>
          <a:lstStyle/>
          <a:p>
            <a:fld id="{685D3053-5EFD-5447-AED9-A1294A6D24E8}" type="datetimeFigureOut">
              <a:rPr lang="en-US" smtClean="0"/>
              <a:t>5/13/2020</a:t>
            </a:fld>
            <a:endParaRPr lang="en-US"/>
          </a:p>
        </p:txBody>
      </p:sp>
      <p:sp>
        <p:nvSpPr>
          <p:cNvPr id="5" name="Footer Placeholder 4">
            <a:extLst>
              <a:ext uri="{FF2B5EF4-FFF2-40B4-BE49-F238E27FC236}">
                <a16:creationId xmlns:a16="http://schemas.microsoft.com/office/drawing/2014/main" id="{CB079648-6D86-334A-9F0F-230F3BCE4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A246CA-2C98-DF45-A488-18100FF825CF}"/>
              </a:ext>
            </a:extLst>
          </p:cNvPr>
          <p:cNvSpPr>
            <a:spLocks noGrp="1"/>
          </p:cNvSpPr>
          <p:nvPr>
            <p:ph type="sldNum" sz="quarter" idx="12"/>
          </p:nvPr>
        </p:nvSpPr>
        <p:spPr/>
        <p:txBody>
          <a:bodyPr/>
          <a:lstStyle/>
          <a:p>
            <a:fld id="{AFEC52D4-E554-734C-B62F-1F6AEBCA1867}" type="slidenum">
              <a:rPr lang="en-US" smtClean="0"/>
              <a:t>‹#›</a:t>
            </a:fld>
            <a:endParaRPr lang="en-US"/>
          </a:p>
        </p:txBody>
      </p:sp>
    </p:spTree>
    <p:extLst>
      <p:ext uri="{BB962C8B-B14F-4D97-AF65-F5344CB8AC3E}">
        <p14:creationId xmlns:p14="http://schemas.microsoft.com/office/powerpoint/2010/main" val="2678320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D19ED-38DC-9648-9EA1-651E5DE9AA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83F72C-EC80-F34C-A7A8-5F423F8A29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0A61C7-07FB-9943-A93B-D65CB3CCEE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C2A69E-6336-A74C-86CE-045DAC6CB315}"/>
              </a:ext>
            </a:extLst>
          </p:cNvPr>
          <p:cNvSpPr>
            <a:spLocks noGrp="1"/>
          </p:cNvSpPr>
          <p:nvPr>
            <p:ph type="dt" sz="half" idx="10"/>
          </p:nvPr>
        </p:nvSpPr>
        <p:spPr/>
        <p:txBody>
          <a:bodyPr/>
          <a:lstStyle/>
          <a:p>
            <a:fld id="{685D3053-5EFD-5447-AED9-A1294A6D24E8}" type="datetimeFigureOut">
              <a:rPr lang="en-US" smtClean="0"/>
              <a:t>5/13/2020</a:t>
            </a:fld>
            <a:endParaRPr lang="en-US"/>
          </a:p>
        </p:txBody>
      </p:sp>
      <p:sp>
        <p:nvSpPr>
          <p:cNvPr id="6" name="Footer Placeholder 5">
            <a:extLst>
              <a:ext uri="{FF2B5EF4-FFF2-40B4-BE49-F238E27FC236}">
                <a16:creationId xmlns:a16="http://schemas.microsoft.com/office/drawing/2014/main" id="{75A8C7E2-0B81-5247-B2C9-F27350FB9F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E46AF5-7883-F445-B803-14B0E6B88C4D}"/>
              </a:ext>
            </a:extLst>
          </p:cNvPr>
          <p:cNvSpPr>
            <a:spLocks noGrp="1"/>
          </p:cNvSpPr>
          <p:nvPr>
            <p:ph type="sldNum" sz="quarter" idx="12"/>
          </p:nvPr>
        </p:nvSpPr>
        <p:spPr/>
        <p:txBody>
          <a:bodyPr/>
          <a:lstStyle/>
          <a:p>
            <a:fld id="{AFEC52D4-E554-734C-B62F-1F6AEBCA1867}" type="slidenum">
              <a:rPr lang="en-US" smtClean="0"/>
              <a:t>‹#›</a:t>
            </a:fld>
            <a:endParaRPr lang="en-US"/>
          </a:p>
        </p:txBody>
      </p:sp>
    </p:spTree>
    <p:extLst>
      <p:ext uri="{BB962C8B-B14F-4D97-AF65-F5344CB8AC3E}">
        <p14:creationId xmlns:p14="http://schemas.microsoft.com/office/powerpoint/2010/main" val="958128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4B19C-5A48-DF44-B033-7FF7197AF1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60C649-5253-A443-A498-C53D69E134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7F22CD-2760-0D4C-94C3-F1F4FF6094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62400C-44B4-5547-839A-C3FDAF21E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44A82B-8C52-134D-B795-35DA29B9D1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337061-DA61-894D-97C4-F369FBD5BDA0}"/>
              </a:ext>
            </a:extLst>
          </p:cNvPr>
          <p:cNvSpPr>
            <a:spLocks noGrp="1"/>
          </p:cNvSpPr>
          <p:nvPr>
            <p:ph type="dt" sz="half" idx="10"/>
          </p:nvPr>
        </p:nvSpPr>
        <p:spPr/>
        <p:txBody>
          <a:bodyPr/>
          <a:lstStyle/>
          <a:p>
            <a:fld id="{685D3053-5EFD-5447-AED9-A1294A6D24E8}" type="datetimeFigureOut">
              <a:rPr lang="en-US" smtClean="0"/>
              <a:t>5/13/2020</a:t>
            </a:fld>
            <a:endParaRPr lang="en-US"/>
          </a:p>
        </p:txBody>
      </p:sp>
      <p:sp>
        <p:nvSpPr>
          <p:cNvPr id="8" name="Footer Placeholder 7">
            <a:extLst>
              <a:ext uri="{FF2B5EF4-FFF2-40B4-BE49-F238E27FC236}">
                <a16:creationId xmlns:a16="http://schemas.microsoft.com/office/drawing/2014/main" id="{FEDD12BE-05DF-5842-B7F1-894AD4F234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23BE09-36F9-864C-859B-E207434344AD}"/>
              </a:ext>
            </a:extLst>
          </p:cNvPr>
          <p:cNvSpPr>
            <a:spLocks noGrp="1"/>
          </p:cNvSpPr>
          <p:nvPr>
            <p:ph type="sldNum" sz="quarter" idx="12"/>
          </p:nvPr>
        </p:nvSpPr>
        <p:spPr/>
        <p:txBody>
          <a:bodyPr/>
          <a:lstStyle/>
          <a:p>
            <a:fld id="{AFEC52D4-E554-734C-B62F-1F6AEBCA1867}" type="slidenum">
              <a:rPr lang="en-US" smtClean="0"/>
              <a:t>‹#›</a:t>
            </a:fld>
            <a:endParaRPr lang="en-US"/>
          </a:p>
        </p:txBody>
      </p:sp>
    </p:spTree>
    <p:extLst>
      <p:ext uri="{BB962C8B-B14F-4D97-AF65-F5344CB8AC3E}">
        <p14:creationId xmlns:p14="http://schemas.microsoft.com/office/powerpoint/2010/main" val="1366590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7A175-A32A-4647-A00E-D7E7B11800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D9E8A5-F313-5E44-812A-C79A7F9B1B28}"/>
              </a:ext>
            </a:extLst>
          </p:cNvPr>
          <p:cNvSpPr>
            <a:spLocks noGrp="1"/>
          </p:cNvSpPr>
          <p:nvPr>
            <p:ph type="dt" sz="half" idx="10"/>
          </p:nvPr>
        </p:nvSpPr>
        <p:spPr/>
        <p:txBody>
          <a:bodyPr/>
          <a:lstStyle/>
          <a:p>
            <a:fld id="{685D3053-5EFD-5447-AED9-A1294A6D24E8}" type="datetimeFigureOut">
              <a:rPr lang="en-US" smtClean="0"/>
              <a:t>5/13/2020</a:t>
            </a:fld>
            <a:endParaRPr lang="en-US"/>
          </a:p>
        </p:txBody>
      </p:sp>
      <p:sp>
        <p:nvSpPr>
          <p:cNvPr id="4" name="Footer Placeholder 3">
            <a:extLst>
              <a:ext uri="{FF2B5EF4-FFF2-40B4-BE49-F238E27FC236}">
                <a16:creationId xmlns:a16="http://schemas.microsoft.com/office/drawing/2014/main" id="{F57F83AD-42F0-F94C-947B-469FD8D01E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9C9523-9C15-F042-8E6D-FBA05A04999A}"/>
              </a:ext>
            </a:extLst>
          </p:cNvPr>
          <p:cNvSpPr>
            <a:spLocks noGrp="1"/>
          </p:cNvSpPr>
          <p:nvPr>
            <p:ph type="sldNum" sz="quarter" idx="12"/>
          </p:nvPr>
        </p:nvSpPr>
        <p:spPr/>
        <p:txBody>
          <a:bodyPr/>
          <a:lstStyle/>
          <a:p>
            <a:fld id="{AFEC52D4-E554-734C-B62F-1F6AEBCA1867}" type="slidenum">
              <a:rPr lang="en-US" smtClean="0"/>
              <a:t>‹#›</a:t>
            </a:fld>
            <a:endParaRPr lang="en-US"/>
          </a:p>
        </p:txBody>
      </p:sp>
    </p:spTree>
    <p:extLst>
      <p:ext uri="{BB962C8B-B14F-4D97-AF65-F5344CB8AC3E}">
        <p14:creationId xmlns:p14="http://schemas.microsoft.com/office/powerpoint/2010/main" val="2050050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4FFE22-AD97-D742-BFB9-3E3F4C027F65}"/>
              </a:ext>
            </a:extLst>
          </p:cNvPr>
          <p:cNvSpPr>
            <a:spLocks noGrp="1"/>
          </p:cNvSpPr>
          <p:nvPr>
            <p:ph type="dt" sz="half" idx="10"/>
          </p:nvPr>
        </p:nvSpPr>
        <p:spPr/>
        <p:txBody>
          <a:bodyPr/>
          <a:lstStyle/>
          <a:p>
            <a:fld id="{685D3053-5EFD-5447-AED9-A1294A6D24E8}" type="datetimeFigureOut">
              <a:rPr lang="en-US" smtClean="0"/>
              <a:t>5/13/2020</a:t>
            </a:fld>
            <a:endParaRPr lang="en-US"/>
          </a:p>
        </p:txBody>
      </p:sp>
      <p:sp>
        <p:nvSpPr>
          <p:cNvPr id="3" name="Footer Placeholder 2">
            <a:extLst>
              <a:ext uri="{FF2B5EF4-FFF2-40B4-BE49-F238E27FC236}">
                <a16:creationId xmlns:a16="http://schemas.microsoft.com/office/drawing/2014/main" id="{4FBFB7E1-9B8D-0C45-A26F-D2C3D1B869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3DFB6A-AED7-8746-996E-6A3BADCC5FDD}"/>
              </a:ext>
            </a:extLst>
          </p:cNvPr>
          <p:cNvSpPr>
            <a:spLocks noGrp="1"/>
          </p:cNvSpPr>
          <p:nvPr>
            <p:ph type="sldNum" sz="quarter" idx="12"/>
          </p:nvPr>
        </p:nvSpPr>
        <p:spPr/>
        <p:txBody>
          <a:bodyPr/>
          <a:lstStyle/>
          <a:p>
            <a:fld id="{AFEC52D4-E554-734C-B62F-1F6AEBCA1867}" type="slidenum">
              <a:rPr lang="en-US" smtClean="0"/>
              <a:t>‹#›</a:t>
            </a:fld>
            <a:endParaRPr lang="en-US"/>
          </a:p>
        </p:txBody>
      </p:sp>
    </p:spTree>
    <p:extLst>
      <p:ext uri="{BB962C8B-B14F-4D97-AF65-F5344CB8AC3E}">
        <p14:creationId xmlns:p14="http://schemas.microsoft.com/office/powerpoint/2010/main" val="1944072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45250-C3A9-BA46-9029-154EDEB4B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18CE38-88AA-6F40-9494-A8F4EA988F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EE0315-23A8-0342-AC72-F8E007A430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8D7106-793D-6143-A749-771623D6B15D}"/>
              </a:ext>
            </a:extLst>
          </p:cNvPr>
          <p:cNvSpPr>
            <a:spLocks noGrp="1"/>
          </p:cNvSpPr>
          <p:nvPr>
            <p:ph type="dt" sz="half" idx="10"/>
          </p:nvPr>
        </p:nvSpPr>
        <p:spPr/>
        <p:txBody>
          <a:bodyPr/>
          <a:lstStyle/>
          <a:p>
            <a:fld id="{685D3053-5EFD-5447-AED9-A1294A6D24E8}" type="datetimeFigureOut">
              <a:rPr lang="en-US" smtClean="0"/>
              <a:t>5/13/2020</a:t>
            </a:fld>
            <a:endParaRPr lang="en-US"/>
          </a:p>
        </p:txBody>
      </p:sp>
      <p:sp>
        <p:nvSpPr>
          <p:cNvPr id="6" name="Footer Placeholder 5">
            <a:extLst>
              <a:ext uri="{FF2B5EF4-FFF2-40B4-BE49-F238E27FC236}">
                <a16:creationId xmlns:a16="http://schemas.microsoft.com/office/drawing/2014/main" id="{B980323B-C258-1E43-A8AB-4F9382F135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01F5A7-7E89-EA4C-A859-A71E3109DAD8}"/>
              </a:ext>
            </a:extLst>
          </p:cNvPr>
          <p:cNvSpPr>
            <a:spLocks noGrp="1"/>
          </p:cNvSpPr>
          <p:nvPr>
            <p:ph type="sldNum" sz="quarter" idx="12"/>
          </p:nvPr>
        </p:nvSpPr>
        <p:spPr/>
        <p:txBody>
          <a:bodyPr/>
          <a:lstStyle/>
          <a:p>
            <a:fld id="{AFEC52D4-E554-734C-B62F-1F6AEBCA1867}" type="slidenum">
              <a:rPr lang="en-US" smtClean="0"/>
              <a:t>‹#›</a:t>
            </a:fld>
            <a:endParaRPr lang="en-US"/>
          </a:p>
        </p:txBody>
      </p:sp>
    </p:spTree>
    <p:extLst>
      <p:ext uri="{BB962C8B-B14F-4D97-AF65-F5344CB8AC3E}">
        <p14:creationId xmlns:p14="http://schemas.microsoft.com/office/powerpoint/2010/main" val="840180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50FD3-673E-6D4F-B52C-D59210B5DD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BC02BD-12DB-754E-B1FC-E922413D2B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D1EE6C-EB94-9F43-9C1D-CC4FDDC433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D315D1-ED36-B84A-A284-3F617AE207A5}"/>
              </a:ext>
            </a:extLst>
          </p:cNvPr>
          <p:cNvSpPr>
            <a:spLocks noGrp="1"/>
          </p:cNvSpPr>
          <p:nvPr>
            <p:ph type="dt" sz="half" idx="10"/>
          </p:nvPr>
        </p:nvSpPr>
        <p:spPr/>
        <p:txBody>
          <a:bodyPr/>
          <a:lstStyle/>
          <a:p>
            <a:fld id="{685D3053-5EFD-5447-AED9-A1294A6D24E8}" type="datetimeFigureOut">
              <a:rPr lang="en-US" smtClean="0"/>
              <a:t>5/13/2020</a:t>
            </a:fld>
            <a:endParaRPr lang="en-US"/>
          </a:p>
        </p:txBody>
      </p:sp>
      <p:sp>
        <p:nvSpPr>
          <p:cNvPr id="6" name="Footer Placeholder 5">
            <a:extLst>
              <a:ext uri="{FF2B5EF4-FFF2-40B4-BE49-F238E27FC236}">
                <a16:creationId xmlns:a16="http://schemas.microsoft.com/office/drawing/2014/main" id="{A9D3A13F-D1AD-DA46-995A-97A3354A1A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0BDE9A-5D16-CB4D-B08A-F72BC7149D0F}"/>
              </a:ext>
            </a:extLst>
          </p:cNvPr>
          <p:cNvSpPr>
            <a:spLocks noGrp="1"/>
          </p:cNvSpPr>
          <p:nvPr>
            <p:ph type="sldNum" sz="quarter" idx="12"/>
          </p:nvPr>
        </p:nvSpPr>
        <p:spPr/>
        <p:txBody>
          <a:bodyPr/>
          <a:lstStyle/>
          <a:p>
            <a:fld id="{AFEC52D4-E554-734C-B62F-1F6AEBCA1867}" type="slidenum">
              <a:rPr lang="en-US" smtClean="0"/>
              <a:t>‹#›</a:t>
            </a:fld>
            <a:endParaRPr lang="en-US"/>
          </a:p>
        </p:txBody>
      </p:sp>
    </p:spTree>
    <p:extLst>
      <p:ext uri="{BB962C8B-B14F-4D97-AF65-F5344CB8AC3E}">
        <p14:creationId xmlns:p14="http://schemas.microsoft.com/office/powerpoint/2010/main" val="3117451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8ACC42-9BE9-3F4D-9B6C-47C0855AF4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0EF984-D970-524E-989B-AAD4BC1EAD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8A7548-8BEC-BE42-AF7E-ECC017A7D4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5D3053-5EFD-5447-AED9-A1294A6D24E8}" type="datetimeFigureOut">
              <a:rPr lang="en-US" smtClean="0"/>
              <a:t>5/13/2020</a:t>
            </a:fld>
            <a:endParaRPr lang="en-US"/>
          </a:p>
        </p:txBody>
      </p:sp>
      <p:sp>
        <p:nvSpPr>
          <p:cNvPr id="5" name="Footer Placeholder 4">
            <a:extLst>
              <a:ext uri="{FF2B5EF4-FFF2-40B4-BE49-F238E27FC236}">
                <a16:creationId xmlns:a16="http://schemas.microsoft.com/office/drawing/2014/main" id="{B2915FDB-C6FA-FE4F-9ABA-5E270B8687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225977-65FF-6A4C-B382-7F5B3742D4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EC52D4-E554-734C-B62F-1F6AEBCA1867}" type="slidenum">
              <a:rPr lang="en-US" smtClean="0"/>
              <a:t>‹#›</a:t>
            </a:fld>
            <a:endParaRPr lang="en-US"/>
          </a:p>
        </p:txBody>
      </p:sp>
    </p:spTree>
    <p:extLst>
      <p:ext uri="{BB962C8B-B14F-4D97-AF65-F5344CB8AC3E}">
        <p14:creationId xmlns:p14="http://schemas.microsoft.com/office/powerpoint/2010/main" val="1852748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www.socr.umich.edu/people/dinov/courses/DSPA_notes/16_FeatureSelection.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rchive.ics.uci.edu/ml/machine-learning-databases/00374/energydata_complete.csv"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535A7B0F-17CB-4DF7-8C67-E8CAF68AA2A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42"/>
          <a:stretch/>
        </p:blipFill>
        <p:spPr>
          <a:xfrm>
            <a:off x="20" y="0"/>
            <a:ext cx="12191980" cy="6857990"/>
          </a:xfrm>
          <a:prstGeom prst="rect">
            <a:avLst/>
          </a:prstGeom>
        </p:spPr>
      </p:pic>
      <p:sp>
        <p:nvSpPr>
          <p:cNvPr id="2" name="Title 1">
            <a:extLst>
              <a:ext uri="{FF2B5EF4-FFF2-40B4-BE49-F238E27FC236}">
                <a16:creationId xmlns:a16="http://schemas.microsoft.com/office/drawing/2014/main" id="{FFB66C07-95D0-924B-8BF0-798DEBE276EB}"/>
              </a:ext>
            </a:extLst>
          </p:cNvPr>
          <p:cNvSpPr>
            <a:spLocks noGrp="1"/>
          </p:cNvSpPr>
          <p:nvPr>
            <p:ph type="ctrTitle"/>
          </p:nvPr>
        </p:nvSpPr>
        <p:spPr>
          <a:xfrm>
            <a:off x="477980" y="1122363"/>
            <a:ext cx="5179870" cy="2306638"/>
          </a:xfrm>
        </p:spPr>
        <p:txBody>
          <a:bodyPr anchor="b">
            <a:normAutofit/>
          </a:bodyPr>
          <a:lstStyle/>
          <a:p>
            <a:pPr algn="l"/>
            <a:r>
              <a:rPr lang="en-US" sz="3200" dirty="0">
                <a:solidFill>
                  <a:srgbClr val="FFFFFF"/>
                </a:solidFill>
              </a:rPr>
              <a:t>IoT home energy prediction</a:t>
            </a:r>
          </a:p>
        </p:txBody>
      </p:sp>
      <p:sp>
        <p:nvSpPr>
          <p:cNvPr id="3" name="Subtitle 2">
            <a:extLst>
              <a:ext uri="{FF2B5EF4-FFF2-40B4-BE49-F238E27FC236}">
                <a16:creationId xmlns:a16="http://schemas.microsoft.com/office/drawing/2014/main" id="{2C8AD721-1F38-074B-9DF4-77FDEC1BDF7B}"/>
              </a:ext>
            </a:extLst>
          </p:cNvPr>
          <p:cNvSpPr>
            <a:spLocks noGrp="1"/>
          </p:cNvSpPr>
          <p:nvPr>
            <p:ph type="subTitle" idx="1"/>
          </p:nvPr>
        </p:nvSpPr>
        <p:spPr>
          <a:xfrm>
            <a:off x="477980" y="3583586"/>
            <a:ext cx="4936983" cy="1208141"/>
          </a:xfrm>
        </p:spPr>
        <p:txBody>
          <a:bodyPr>
            <a:normAutofit/>
          </a:bodyPr>
          <a:lstStyle/>
          <a:p>
            <a:pPr algn="l"/>
            <a:r>
              <a:rPr lang="en-US" sz="2000" dirty="0">
                <a:solidFill>
                  <a:srgbClr val="FFFFFF"/>
                </a:solidFill>
              </a:rPr>
              <a:t>Data-driven modeling of Internet of Things</a:t>
            </a:r>
          </a:p>
          <a:p>
            <a:pPr algn="l"/>
            <a:r>
              <a:rPr lang="en-US" sz="2000" dirty="0">
                <a:solidFill>
                  <a:srgbClr val="FFFFFF"/>
                </a:solidFill>
              </a:rPr>
              <a:t>Steven </a:t>
            </a:r>
            <a:r>
              <a:rPr lang="en-US" sz="2000" dirty="0" err="1">
                <a:solidFill>
                  <a:srgbClr val="FFFFFF"/>
                </a:solidFill>
              </a:rPr>
              <a:t>Quitugua</a:t>
            </a:r>
            <a:r>
              <a:rPr lang="en-US" sz="2000" dirty="0">
                <a:solidFill>
                  <a:srgbClr val="FFFFFF"/>
                </a:solidFill>
              </a:rPr>
              <a:t>, Jake Setter, Steve Thudium</a:t>
            </a:r>
          </a:p>
        </p:txBody>
      </p:sp>
    </p:spTree>
    <p:extLst>
      <p:ext uri="{BB962C8B-B14F-4D97-AF65-F5344CB8AC3E}">
        <p14:creationId xmlns:p14="http://schemas.microsoft.com/office/powerpoint/2010/main" val="3070867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85B29-13FB-B848-B31A-81987FFA7688}"/>
              </a:ext>
            </a:extLst>
          </p:cNvPr>
          <p:cNvSpPr>
            <a:spLocks noGrp="1"/>
          </p:cNvSpPr>
          <p:nvPr>
            <p:ph type="title"/>
          </p:nvPr>
        </p:nvSpPr>
        <p:spPr/>
        <p:txBody>
          <a:bodyPr/>
          <a:lstStyle/>
          <a:p>
            <a:r>
              <a:rPr lang="en-US" dirty="0"/>
              <a:t>Encode features and impute missing data</a:t>
            </a:r>
          </a:p>
        </p:txBody>
      </p:sp>
      <p:sp>
        <p:nvSpPr>
          <p:cNvPr id="3" name="Content Placeholder 2">
            <a:extLst>
              <a:ext uri="{FF2B5EF4-FFF2-40B4-BE49-F238E27FC236}">
                <a16:creationId xmlns:a16="http://schemas.microsoft.com/office/drawing/2014/main" id="{6659B6C9-609B-5D4C-9A83-E0DC1B5D9179}"/>
              </a:ext>
            </a:extLst>
          </p:cNvPr>
          <p:cNvSpPr>
            <a:spLocks noGrp="1"/>
          </p:cNvSpPr>
          <p:nvPr>
            <p:ph idx="1"/>
          </p:nvPr>
        </p:nvSpPr>
        <p:spPr/>
        <p:txBody>
          <a:bodyPr>
            <a:normAutofit fontScale="92500" lnSpcReduction="10000"/>
          </a:bodyPr>
          <a:lstStyle/>
          <a:p>
            <a:r>
              <a:rPr lang="en-US" dirty="0"/>
              <a:t>Encode date string</a:t>
            </a:r>
          </a:p>
          <a:p>
            <a:pPr lvl="1"/>
            <a:r>
              <a:rPr lang="en-US" dirty="0"/>
              <a:t>The date comes as a string, like “1/11/2016  5:00:00 PM.“</a:t>
            </a:r>
          </a:p>
          <a:p>
            <a:pPr lvl="1"/>
            <a:r>
              <a:rPr lang="en-US" dirty="0"/>
              <a:t>The date string is converted to the datetime format, with any seconds removed.</a:t>
            </a:r>
          </a:p>
          <a:p>
            <a:pPr lvl="1"/>
            <a:r>
              <a:rPr lang="en-US" dirty="0"/>
              <a:t>”2016-01-11 17:00” </a:t>
            </a:r>
          </a:p>
          <a:p>
            <a:pPr lvl="1"/>
            <a:r>
              <a:rPr lang="en-US" dirty="0"/>
              <a:t>A datetime object simplifies parsing</a:t>
            </a:r>
          </a:p>
          <a:p>
            <a:r>
              <a:rPr lang="en-US" dirty="0"/>
              <a:t>Rename features with meaning</a:t>
            </a:r>
          </a:p>
          <a:p>
            <a:pPr lvl="1"/>
            <a:r>
              <a:rPr lang="en-US" dirty="0"/>
              <a:t>Meaningful names mean meaningful visualizations  </a:t>
            </a:r>
          </a:p>
          <a:p>
            <a:pPr lvl="1"/>
            <a:r>
              <a:rPr lang="en-US" dirty="0"/>
              <a:t>E.g., change “T1” to “</a:t>
            </a:r>
            <a:r>
              <a:rPr lang="en-US" dirty="0" err="1"/>
              <a:t>T_kitchen</a:t>
            </a:r>
            <a:r>
              <a:rPr lang="en-US" dirty="0"/>
              <a:t>”;  “RH_1” to “</a:t>
            </a:r>
            <a:r>
              <a:rPr lang="en-US" dirty="0" err="1"/>
              <a:t>RH_kitchen</a:t>
            </a:r>
            <a:r>
              <a:rPr lang="en-US" dirty="0"/>
              <a:t>” </a:t>
            </a:r>
          </a:p>
          <a:p>
            <a:r>
              <a:rPr lang="en-US" dirty="0"/>
              <a:t>Delete duplicate records</a:t>
            </a:r>
          </a:p>
          <a:p>
            <a:r>
              <a:rPr lang="en-US" dirty="0"/>
              <a:t>No imputation is needed. Null value counts and row counts viz-a-viz the time range indicate no data is missing</a:t>
            </a:r>
          </a:p>
          <a:p>
            <a:endParaRPr lang="en-US" dirty="0"/>
          </a:p>
        </p:txBody>
      </p:sp>
    </p:spTree>
    <p:extLst>
      <p:ext uri="{BB962C8B-B14F-4D97-AF65-F5344CB8AC3E}">
        <p14:creationId xmlns:p14="http://schemas.microsoft.com/office/powerpoint/2010/main" val="3428976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C7FB-BF92-334F-B395-8E7D2DCB8C04}"/>
              </a:ext>
            </a:extLst>
          </p:cNvPr>
          <p:cNvSpPr>
            <a:spLocks noGrp="1"/>
          </p:cNvSpPr>
          <p:nvPr>
            <p:ph type="title"/>
          </p:nvPr>
        </p:nvSpPr>
        <p:spPr/>
        <p:txBody>
          <a:bodyPr>
            <a:normAutofit/>
          </a:bodyPr>
          <a:lstStyle/>
          <a:p>
            <a:r>
              <a:rPr lang="en-US" dirty="0"/>
              <a:t> Evaluate and create new features</a:t>
            </a:r>
          </a:p>
        </p:txBody>
      </p:sp>
      <p:sp>
        <p:nvSpPr>
          <p:cNvPr id="3" name="Content Placeholder 2">
            <a:extLst>
              <a:ext uri="{FF2B5EF4-FFF2-40B4-BE49-F238E27FC236}">
                <a16:creationId xmlns:a16="http://schemas.microsoft.com/office/drawing/2014/main" id="{3CC37FA8-5D88-CB4B-B9CF-B46B217A8AAB}"/>
              </a:ext>
            </a:extLst>
          </p:cNvPr>
          <p:cNvSpPr>
            <a:spLocks noGrp="1"/>
          </p:cNvSpPr>
          <p:nvPr>
            <p:ph idx="1"/>
          </p:nvPr>
        </p:nvSpPr>
        <p:spPr>
          <a:xfrm>
            <a:off x="838200" y="1690688"/>
            <a:ext cx="10515600" cy="3880379"/>
          </a:xfrm>
        </p:spPr>
        <p:txBody>
          <a:bodyPr>
            <a:normAutofit lnSpcReduction="10000"/>
          </a:bodyPr>
          <a:lstStyle/>
          <a:p>
            <a:endParaRPr lang="en-US" dirty="0"/>
          </a:p>
          <a:p>
            <a:r>
              <a:rPr lang="en-US" sz="3000" dirty="0"/>
              <a:t>Derive the following features from the datetime object</a:t>
            </a:r>
          </a:p>
          <a:p>
            <a:pPr lvl="1"/>
            <a:r>
              <a:rPr lang="en-US" sz="3000" dirty="0"/>
              <a:t>Day</a:t>
            </a:r>
          </a:p>
          <a:p>
            <a:pPr lvl="1"/>
            <a:r>
              <a:rPr lang="en-US" sz="3000" dirty="0" err="1"/>
              <a:t>Day_of_week</a:t>
            </a:r>
            <a:endParaRPr lang="en-US" sz="3000" dirty="0"/>
          </a:p>
          <a:p>
            <a:pPr lvl="1"/>
            <a:r>
              <a:rPr lang="en-US" sz="3000" dirty="0"/>
              <a:t>Time</a:t>
            </a:r>
          </a:p>
          <a:p>
            <a:pPr lvl="1"/>
            <a:r>
              <a:rPr lang="en-US" sz="3000" dirty="0"/>
              <a:t>Hour</a:t>
            </a:r>
          </a:p>
          <a:p>
            <a:pPr lvl="1"/>
            <a:r>
              <a:rPr lang="en-US" sz="3000" dirty="0"/>
              <a:t>NSM - number of seconds since last midnight</a:t>
            </a:r>
          </a:p>
          <a:p>
            <a:r>
              <a:rPr lang="en-US" sz="3000" dirty="0"/>
              <a:t>Sort by Day and Time</a:t>
            </a:r>
          </a:p>
        </p:txBody>
      </p:sp>
    </p:spTree>
    <p:extLst>
      <p:ext uri="{BB962C8B-B14F-4D97-AF65-F5344CB8AC3E}">
        <p14:creationId xmlns:p14="http://schemas.microsoft.com/office/powerpoint/2010/main" val="111033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F909-EAFB-A240-B8AF-1589B99BC2E9}"/>
              </a:ext>
            </a:extLst>
          </p:cNvPr>
          <p:cNvSpPr>
            <a:spLocks noGrp="1"/>
          </p:cNvSpPr>
          <p:nvPr>
            <p:ph type="title"/>
          </p:nvPr>
        </p:nvSpPr>
        <p:spPr>
          <a:xfrm>
            <a:off x="648930" y="452803"/>
            <a:ext cx="3651467" cy="1676603"/>
          </a:xfrm>
        </p:spPr>
        <p:txBody>
          <a:bodyPr>
            <a:normAutofit/>
          </a:bodyPr>
          <a:lstStyle/>
          <a:p>
            <a:r>
              <a:rPr lang="en-US" dirty="0"/>
              <a:t>Exploratory data analysis 1</a:t>
            </a:r>
          </a:p>
        </p:txBody>
      </p:sp>
      <p:sp>
        <p:nvSpPr>
          <p:cNvPr id="3" name="Content Placeholder 2">
            <a:extLst>
              <a:ext uri="{FF2B5EF4-FFF2-40B4-BE49-F238E27FC236}">
                <a16:creationId xmlns:a16="http://schemas.microsoft.com/office/drawing/2014/main" id="{D7929CAA-FD62-7A49-9943-7AD3457B3BC0}"/>
              </a:ext>
            </a:extLst>
          </p:cNvPr>
          <p:cNvSpPr>
            <a:spLocks noGrp="1"/>
          </p:cNvSpPr>
          <p:nvPr>
            <p:ph idx="1"/>
          </p:nvPr>
        </p:nvSpPr>
        <p:spPr>
          <a:xfrm>
            <a:off x="648930" y="1989222"/>
            <a:ext cx="4132075" cy="4234598"/>
          </a:xfrm>
        </p:spPr>
        <p:txBody>
          <a:bodyPr>
            <a:normAutofit fontScale="92500"/>
          </a:bodyPr>
          <a:lstStyle/>
          <a:p>
            <a:r>
              <a:rPr lang="en-US" sz="2400"/>
              <a:t>Correlation matrix heatmap </a:t>
            </a:r>
            <a:br>
              <a:rPr lang="en-US" sz="2400"/>
            </a:br>
            <a:r>
              <a:rPr lang="en-US" sz="2400"/>
              <a:t>– 6-month aggregate.</a:t>
            </a:r>
          </a:p>
          <a:p>
            <a:r>
              <a:rPr lang="en-US" sz="2400"/>
              <a:t>Appliances and lights are weakly correlated with all features</a:t>
            </a:r>
          </a:p>
          <a:p>
            <a:r>
              <a:rPr lang="en-US" sz="2400"/>
              <a:t>Features are weakly correlated, except for the outside humidity, RH_6, and temperature</a:t>
            </a:r>
          </a:p>
          <a:p>
            <a:r>
              <a:rPr lang="en-US" sz="2400"/>
              <a:t>Dark red is weak positive correlation (+0.2)</a:t>
            </a:r>
          </a:p>
          <a:p>
            <a:r>
              <a:rPr lang="en-US" sz="2400"/>
              <a:t>Dark blue is strong negative correlation (-0.7)</a:t>
            </a:r>
          </a:p>
          <a:p>
            <a:endParaRPr lang="en-US" sz="1800"/>
          </a:p>
        </p:txBody>
      </p:sp>
      <p:pic>
        <p:nvPicPr>
          <p:cNvPr id="6" name="Picture 5">
            <a:extLst>
              <a:ext uri="{FF2B5EF4-FFF2-40B4-BE49-F238E27FC236}">
                <a16:creationId xmlns:a16="http://schemas.microsoft.com/office/drawing/2014/main" id="{F3F74FC9-0C3B-5B4E-8872-1B0EF02C2E6A}"/>
              </a:ext>
            </a:extLst>
          </p:cNvPr>
          <p:cNvPicPr>
            <a:picLocks noChangeAspect="1"/>
          </p:cNvPicPr>
          <p:nvPr/>
        </p:nvPicPr>
        <p:blipFill>
          <a:blip r:embed="rId2"/>
          <a:stretch>
            <a:fillRect/>
          </a:stretch>
        </p:blipFill>
        <p:spPr>
          <a:xfrm>
            <a:off x="4850170" y="629266"/>
            <a:ext cx="6692900" cy="5905500"/>
          </a:xfrm>
          <a:prstGeom prst="rect">
            <a:avLst/>
          </a:prstGeom>
        </p:spPr>
      </p:pic>
    </p:spTree>
    <p:extLst>
      <p:ext uri="{BB962C8B-B14F-4D97-AF65-F5344CB8AC3E}">
        <p14:creationId xmlns:p14="http://schemas.microsoft.com/office/powerpoint/2010/main" val="3642037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91697-D085-8B4E-82EB-2E8CF523A4BD}"/>
              </a:ext>
            </a:extLst>
          </p:cNvPr>
          <p:cNvSpPr>
            <a:spLocks noGrp="1"/>
          </p:cNvSpPr>
          <p:nvPr>
            <p:ph type="title"/>
          </p:nvPr>
        </p:nvSpPr>
        <p:spPr>
          <a:xfrm>
            <a:off x="648929" y="629266"/>
            <a:ext cx="3651467" cy="1676603"/>
          </a:xfrm>
        </p:spPr>
        <p:txBody>
          <a:bodyPr>
            <a:normAutofit/>
          </a:bodyPr>
          <a:lstStyle/>
          <a:p>
            <a:r>
              <a:rPr lang="en-US" dirty="0"/>
              <a:t>Exploratory data analysis 2</a:t>
            </a:r>
          </a:p>
        </p:txBody>
      </p:sp>
      <p:sp>
        <p:nvSpPr>
          <p:cNvPr id="3" name="Content Placeholder 2">
            <a:extLst>
              <a:ext uri="{FF2B5EF4-FFF2-40B4-BE49-F238E27FC236}">
                <a16:creationId xmlns:a16="http://schemas.microsoft.com/office/drawing/2014/main" id="{925BE3F2-D85B-4B4C-9D55-BA9F4CBC4C73}"/>
              </a:ext>
            </a:extLst>
          </p:cNvPr>
          <p:cNvSpPr>
            <a:spLocks noGrp="1"/>
          </p:cNvSpPr>
          <p:nvPr>
            <p:ph idx="1"/>
          </p:nvPr>
        </p:nvSpPr>
        <p:spPr>
          <a:xfrm>
            <a:off x="648931" y="2266944"/>
            <a:ext cx="4709238" cy="3785419"/>
          </a:xfrm>
        </p:spPr>
        <p:txBody>
          <a:bodyPr>
            <a:noAutofit/>
          </a:bodyPr>
          <a:lstStyle/>
          <a:p>
            <a:r>
              <a:rPr lang="en-US" sz="2400" dirty="0"/>
              <a:t>The range of values for Appliances is wide and highly variable</a:t>
            </a:r>
          </a:p>
          <a:p>
            <a:r>
              <a:rPr lang="en-US" sz="2400" dirty="0"/>
              <a:t>The range of values for Lights is not wide, but is highly variable</a:t>
            </a:r>
          </a:p>
          <a:p>
            <a:r>
              <a:rPr lang="en-US" sz="2400" dirty="0"/>
              <a:t>The range of all other features is relatively narrow</a:t>
            </a:r>
          </a:p>
          <a:p>
            <a:r>
              <a:rPr lang="en-US" sz="2400" dirty="0"/>
              <a:t>The mean of airport pressure (P0) is large</a:t>
            </a:r>
          </a:p>
        </p:txBody>
      </p:sp>
      <p:pic>
        <p:nvPicPr>
          <p:cNvPr id="11" name="Picture 10">
            <a:extLst>
              <a:ext uri="{FF2B5EF4-FFF2-40B4-BE49-F238E27FC236}">
                <a16:creationId xmlns:a16="http://schemas.microsoft.com/office/drawing/2014/main" id="{D367A3CC-F281-8141-BCFA-C444905ADE59}"/>
              </a:ext>
            </a:extLst>
          </p:cNvPr>
          <p:cNvPicPr>
            <a:picLocks noChangeAspect="1"/>
          </p:cNvPicPr>
          <p:nvPr/>
        </p:nvPicPr>
        <p:blipFill>
          <a:blip r:embed="rId2"/>
          <a:stretch>
            <a:fillRect/>
          </a:stretch>
        </p:blipFill>
        <p:spPr>
          <a:xfrm>
            <a:off x="5586777" y="629266"/>
            <a:ext cx="6184900" cy="5041900"/>
          </a:xfrm>
          <a:prstGeom prst="rect">
            <a:avLst/>
          </a:prstGeom>
        </p:spPr>
      </p:pic>
    </p:spTree>
    <p:extLst>
      <p:ext uri="{BB962C8B-B14F-4D97-AF65-F5344CB8AC3E}">
        <p14:creationId xmlns:p14="http://schemas.microsoft.com/office/powerpoint/2010/main" val="1142394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91697-D085-8B4E-82EB-2E8CF523A4BD}"/>
              </a:ext>
            </a:extLst>
          </p:cNvPr>
          <p:cNvSpPr>
            <a:spLocks noGrp="1"/>
          </p:cNvSpPr>
          <p:nvPr>
            <p:ph type="title"/>
          </p:nvPr>
        </p:nvSpPr>
        <p:spPr>
          <a:xfrm>
            <a:off x="648929" y="608672"/>
            <a:ext cx="5121951" cy="1254125"/>
          </a:xfrm>
        </p:spPr>
        <p:txBody>
          <a:bodyPr>
            <a:normAutofit fontScale="90000"/>
          </a:bodyPr>
          <a:lstStyle/>
          <a:p>
            <a:r>
              <a:rPr lang="en-US" dirty="0"/>
              <a:t>Exploratory data analysis 3</a:t>
            </a:r>
          </a:p>
        </p:txBody>
      </p:sp>
      <p:sp>
        <p:nvSpPr>
          <p:cNvPr id="3" name="Content Placeholder 2">
            <a:extLst>
              <a:ext uri="{FF2B5EF4-FFF2-40B4-BE49-F238E27FC236}">
                <a16:creationId xmlns:a16="http://schemas.microsoft.com/office/drawing/2014/main" id="{925BE3F2-D85B-4B4C-9D55-BA9F4CBC4C73}"/>
              </a:ext>
            </a:extLst>
          </p:cNvPr>
          <p:cNvSpPr>
            <a:spLocks noGrp="1"/>
          </p:cNvSpPr>
          <p:nvPr>
            <p:ph idx="1"/>
          </p:nvPr>
        </p:nvSpPr>
        <p:spPr>
          <a:xfrm>
            <a:off x="648929" y="1987953"/>
            <a:ext cx="4918751" cy="4577061"/>
          </a:xfrm>
        </p:spPr>
        <p:txBody>
          <a:bodyPr>
            <a:normAutofit/>
          </a:bodyPr>
          <a:lstStyle/>
          <a:p>
            <a:r>
              <a:rPr lang="en-US" sz="2400" dirty="0"/>
              <a:t>Appliance and lighting is omitted.</a:t>
            </a:r>
          </a:p>
          <a:p>
            <a:r>
              <a:rPr lang="en-US" sz="2400" dirty="0"/>
              <a:t> The above boxplots are normalized – subtract mean, divide by variance.  </a:t>
            </a:r>
          </a:p>
          <a:p>
            <a:r>
              <a:rPr lang="en-US" sz="2400" dirty="0"/>
              <a:t>There are outliers in the dataset</a:t>
            </a:r>
          </a:p>
          <a:p>
            <a:r>
              <a:rPr lang="en-US" sz="2400" dirty="0"/>
              <a:t>Some room measurements are skewed for example room humidity in the bathroom is skewed right most likely due to the use of the shower and RH in the kitchen is skewed right possibly from increased humidity when cooking</a:t>
            </a:r>
          </a:p>
        </p:txBody>
      </p:sp>
      <p:pic>
        <p:nvPicPr>
          <p:cNvPr id="4" name="Picture 3">
            <a:extLst>
              <a:ext uri="{FF2B5EF4-FFF2-40B4-BE49-F238E27FC236}">
                <a16:creationId xmlns:a16="http://schemas.microsoft.com/office/drawing/2014/main" id="{63E54680-39D3-9043-B701-E6E5C5DAA163}"/>
              </a:ext>
            </a:extLst>
          </p:cNvPr>
          <p:cNvPicPr>
            <a:picLocks noChangeAspect="1"/>
          </p:cNvPicPr>
          <p:nvPr/>
        </p:nvPicPr>
        <p:blipFill>
          <a:blip r:embed="rId2"/>
          <a:stretch>
            <a:fillRect/>
          </a:stretch>
        </p:blipFill>
        <p:spPr>
          <a:xfrm>
            <a:off x="5770880" y="890844"/>
            <a:ext cx="6195271" cy="5332974"/>
          </a:xfrm>
          <a:prstGeom prst="rect">
            <a:avLst/>
          </a:prstGeom>
        </p:spPr>
      </p:pic>
    </p:spTree>
    <p:extLst>
      <p:ext uri="{BB962C8B-B14F-4D97-AF65-F5344CB8AC3E}">
        <p14:creationId xmlns:p14="http://schemas.microsoft.com/office/powerpoint/2010/main" val="1667734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91697-D085-8B4E-82EB-2E8CF523A4BD}"/>
              </a:ext>
            </a:extLst>
          </p:cNvPr>
          <p:cNvSpPr>
            <a:spLocks noGrp="1"/>
          </p:cNvSpPr>
          <p:nvPr>
            <p:ph type="title"/>
          </p:nvPr>
        </p:nvSpPr>
        <p:spPr>
          <a:xfrm>
            <a:off x="612648" y="759470"/>
            <a:ext cx="6272784" cy="1074928"/>
          </a:xfrm>
        </p:spPr>
        <p:txBody>
          <a:bodyPr anchor="b">
            <a:normAutofit/>
          </a:bodyPr>
          <a:lstStyle/>
          <a:p>
            <a:r>
              <a:rPr lang="en-US" dirty="0"/>
              <a:t>Exploratory data analysis 4</a:t>
            </a:r>
          </a:p>
        </p:txBody>
      </p:sp>
      <p:pic>
        <p:nvPicPr>
          <p:cNvPr id="5" name="Picture 4">
            <a:extLst>
              <a:ext uri="{FF2B5EF4-FFF2-40B4-BE49-F238E27FC236}">
                <a16:creationId xmlns:a16="http://schemas.microsoft.com/office/drawing/2014/main" id="{E0327FA0-4EC5-AB44-ABFE-FCC3A3E9A91C}"/>
              </a:ext>
            </a:extLst>
          </p:cNvPr>
          <p:cNvPicPr>
            <a:picLocks noChangeAspect="1"/>
          </p:cNvPicPr>
          <p:nvPr/>
        </p:nvPicPr>
        <p:blipFill rotWithShape="1">
          <a:blip r:embed="rId2"/>
          <a:srcRect b="2840"/>
          <a:stretch/>
        </p:blipFill>
        <p:spPr>
          <a:xfrm>
            <a:off x="7414768" y="3782070"/>
            <a:ext cx="4507992" cy="2934576"/>
          </a:xfrm>
          <a:prstGeom prst="rect">
            <a:avLst/>
          </a:prstGeom>
        </p:spPr>
      </p:pic>
      <p:sp>
        <p:nvSpPr>
          <p:cNvPr id="3" name="Content Placeholder 2">
            <a:extLst>
              <a:ext uri="{FF2B5EF4-FFF2-40B4-BE49-F238E27FC236}">
                <a16:creationId xmlns:a16="http://schemas.microsoft.com/office/drawing/2014/main" id="{925BE3F2-D85B-4B4C-9D55-BA9F4CBC4C73}"/>
              </a:ext>
            </a:extLst>
          </p:cNvPr>
          <p:cNvSpPr>
            <a:spLocks noGrp="1"/>
          </p:cNvSpPr>
          <p:nvPr>
            <p:ph idx="1"/>
          </p:nvPr>
        </p:nvSpPr>
        <p:spPr>
          <a:xfrm>
            <a:off x="612648" y="2357121"/>
            <a:ext cx="6272784" cy="3824224"/>
          </a:xfrm>
        </p:spPr>
        <p:txBody>
          <a:bodyPr>
            <a:noAutofit/>
          </a:bodyPr>
          <a:lstStyle/>
          <a:p>
            <a:r>
              <a:rPr lang="en-US" sz="2400" dirty="0"/>
              <a:t>Distribution of appliance and lighting energy usage</a:t>
            </a:r>
          </a:p>
          <a:p>
            <a:r>
              <a:rPr lang="en-US" sz="2400" dirty="0"/>
              <a:t>Most of the appliance energy (in a 10-minute interval) is between 10 and 180 Watt-hours, with occasional peak usage</a:t>
            </a:r>
          </a:p>
          <a:p>
            <a:r>
              <a:rPr lang="en-US" sz="2400" dirty="0"/>
              <a:t>Most of the lighting energy is zero, since lights are typically off from midnight to sunset</a:t>
            </a:r>
          </a:p>
          <a:p>
            <a:r>
              <a:rPr lang="en-US" sz="2400" dirty="0"/>
              <a:t>No obvious outliers need to be replaced (nothing extraordinary)</a:t>
            </a:r>
          </a:p>
        </p:txBody>
      </p:sp>
      <p:pic>
        <p:nvPicPr>
          <p:cNvPr id="6" name="Picture 5">
            <a:extLst>
              <a:ext uri="{FF2B5EF4-FFF2-40B4-BE49-F238E27FC236}">
                <a16:creationId xmlns:a16="http://schemas.microsoft.com/office/drawing/2014/main" id="{65F95B67-455A-E047-9DF9-0C6D238D3181}"/>
              </a:ext>
            </a:extLst>
          </p:cNvPr>
          <p:cNvPicPr>
            <a:picLocks noChangeAspect="1"/>
          </p:cNvPicPr>
          <p:nvPr/>
        </p:nvPicPr>
        <p:blipFill>
          <a:blip r:embed="rId3"/>
          <a:stretch>
            <a:fillRect/>
          </a:stretch>
        </p:blipFill>
        <p:spPr>
          <a:xfrm>
            <a:off x="7261606" y="759470"/>
            <a:ext cx="4508500" cy="3022600"/>
          </a:xfrm>
          <a:prstGeom prst="rect">
            <a:avLst/>
          </a:prstGeom>
        </p:spPr>
      </p:pic>
    </p:spTree>
    <p:extLst>
      <p:ext uri="{BB962C8B-B14F-4D97-AF65-F5344CB8AC3E}">
        <p14:creationId xmlns:p14="http://schemas.microsoft.com/office/powerpoint/2010/main" val="1348856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C73D12-E371-8F4E-BE25-4A1BB863F287}"/>
              </a:ext>
            </a:extLst>
          </p:cNvPr>
          <p:cNvSpPr>
            <a:spLocks noGrp="1"/>
          </p:cNvSpPr>
          <p:nvPr>
            <p:ph type="title"/>
          </p:nvPr>
        </p:nvSpPr>
        <p:spPr>
          <a:xfrm>
            <a:off x="371094" y="1161288"/>
            <a:ext cx="4526026" cy="1124712"/>
          </a:xfrm>
        </p:spPr>
        <p:txBody>
          <a:bodyPr anchor="b">
            <a:noAutofit/>
          </a:bodyPr>
          <a:lstStyle/>
          <a:p>
            <a:r>
              <a:rPr lang="en-US" dirty="0"/>
              <a:t>Exploratory data analysis 5</a:t>
            </a:r>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8FBBE96-C596-A14D-91FD-F530F24AE523}"/>
              </a:ext>
            </a:extLst>
          </p:cNvPr>
          <p:cNvSpPr>
            <a:spLocks noGrp="1"/>
          </p:cNvSpPr>
          <p:nvPr>
            <p:ph idx="1"/>
          </p:nvPr>
        </p:nvSpPr>
        <p:spPr>
          <a:xfrm>
            <a:off x="371094" y="2718054"/>
            <a:ext cx="4668266" cy="3207258"/>
          </a:xfrm>
        </p:spPr>
        <p:txBody>
          <a:bodyPr anchor="t">
            <a:normAutofit/>
          </a:bodyPr>
          <a:lstStyle/>
          <a:p>
            <a:r>
              <a:rPr lang="en-US" sz="2400" dirty="0"/>
              <a:t>Distribution of 12 input features</a:t>
            </a:r>
          </a:p>
          <a:p>
            <a:r>
              <a:rPr lang="en-US" sz="2400" dirty="0"/>
              <a:t>Indoor and outdoor temperature and humidity</a:t>
            </a:r>
          </a:p>
          <a:p>
            <a:r>
              <a:rPr lang="en-US" sz="2400" dirty="0"/>
              <a:t>Most data is moderate, except the outside humidity, which varies randomly form 0 to 100%</a:t>
            </a:r>
          </a:p>
          <a:p>
            <a:r>
              <a:rPr lang="en-US" sz="2400" dirty="0"/>
              <a:t>No obvious outliers need to be replaced</a:t>
            </a:r>
          </a:p>
        </p:txBody>
      </p:sp>
      <p:pic>
        <p:nvPicPr>
          <p:cNvPr id="6" name="Picture 5">
            <a:extLst>
              <a:ext uri="{FF2B5EF4-FFF2-40B4-BE49-F238E27FC236}">
                <a16:creationId xmlns:a16="http://schemas.microsoft.com/office/drawing/2014/main" id="{4795F840-50FE-9146-80E5-101C44699106}"/>
              </a:ext>
            </a:extLst>
          </p:cNvPr>
          <p:cNvPicPr>
            <a:picLocks noChangeAspect="1"/>
          </p:cNvPicPr>
          <p:nvPr/>
        </p:nvPicPr>
        <p:blipFill>
          <a:blip r:embed="rId2"/>
          <a:stretch>
            <a:fillRect/>
          </a:stretch>
        </p:blipFill>
        <p:spPr>
          <a:xfrm>
            <a:off x="5547359" y="359488"/>
            <a:ext cx="6307839" cy="6173391"/>
          </a:xfrm>
          <a:prstGeom prst="rect">
            <a:avLst/>
          </a:prstGeom>
        </p:spPr>
      </p:pic>
    </p:spTree>
    <p:extLst>
      <p:ext uri="{BB962C8B-B14F-4D97-AF65-F5344CB8AC3E}">
        <p14:creationId xmlns:p14="http://schemas.microsoft.com/office/powerpoint/2010/main" val="378643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73D12-E371-8F4E-BE25-4A1BB863F287}"/>
              </a:ext>
            </a:extLst>
          </p:cNvPr>
          <p:cNvSpPr>
            <a:spLocks noGrp="1"/>
          </p:cNvSpPr>
          <p:nvPr>
            <p:ph type="title"/>
          </p:nvPr>
        </p:nvSpPr>
        <p:spPr>
          <a:xfrm>
            <a:off x="371094" y="1161288"/>
            <a:ext cx="4566666" cy="1124712"/>
          </a:xfrm>
        </p:spPr>
        <p:txBody>
          <a:bodyPr anchor="b">
            <a:noAutofit/>
          </a:bodyPr>
          <a:lstStyle/>
          <a:p>
            <a:r>
              <a:rPr lang="en-US" dirty="0"/>
              <a:t>Exploratory data analysis 6</a:t>
            </a:r>
          </a:p>
        </p:txBody>
      </p:sp>
      <p:sp>
        <p:nvSpPr>
          <p:cNvPr id="3" name="Content Placeholder 2">
            <a:extLst>
              <a:ext uri="{FF2B5EF4-FFF2-40B4-BE49-F238E27FC236}">
                <a16:creationId xmlns:a16="http://schemas.microsoft.com/office/drawing/2014/main" id="{08FBBE96-C596-A14D-91FD-F530F24AE523}"/>
              </a:ext>
            </a:extLst>
          </p:cNvPr>
          <p:cNvSpPr>
            <a:spLocks noGrp="1"/>
          </p:cNvSpPr>
          <p:nvPr>
            <p:ph idx="1"/>
          </p:nvPr>
        </p:nvSpPr>
        <p:spPr>
          <a:xfrm>
            <a:off x="371094" y="2565779"/>
            <a:ext cx="4566666" cy="4058540"/>
          </a:xfrm>
        </p:spPr>
        <p:txBody>
          <a:bodyPr anchor="t">
            <a:normAutofit/>
          </a:bodyPr>
          <a:lstStyle/>
          <a:p>
            <a:r>
              <a:rPr lang="en-US" sz="2400" dirty="0"/>
              <a:t>Another distribution of 12 input features</a:t>
            </a:r>
          </a:p>
          <a:p>
            <a:r>
              <a:rPr lang="en-US" sz="2400" dirty="0"/>
              <a:t>Indoor temperature and humidity and airport weather</a:t>
            </a:r>
          </a:p>
          <a:p>
            <a:r>
              <a:rPr lang="en-US" sz="2400" dirty="0"/>
              <a:t>Most data is moderate, except the airport humidity, which is variable with the peak at 80%, and falling rapidly</a:t>
            </a:r>
          </a:p>
          <a:p>
            <a:r>
              <a:rPr lang="en-US" sz="2400" dirty="0"/>
              <a:t>No obvious outliers need to be replaced</a:t>
            </a:r>
          </a:p>
        </p:txBody>
      </p:sp>
      <p:pic>
        <p:nvPicPr>
          <p:cNvPr id="4" name="Picture 3">
            <a:extLst>
              <a:ext uri="{FF2B5EF4-FFF2-40B4-BE49-F238E27FC236}">
                <a16:creationId xmlns:a16="http://schemas.microsoft.com/office/drawing/2014/main" id="{CCEF3B8D-2B3C-304B-BA03-8FE673C8C325}"/>
              </a:ext>
            </a:extLst>
          </p:cNvPr>
          <p:cNvPicPr>
            <a:picLocks noChangeAspect="1"/>
          </p:cNvPicPr>
          <p:nvPr/>
        </p:nvPicPr>
        <p:blipFill>
          <a:blip r:embed="rId2"/>
          <a:stretch>
            <a:fillRect/>
          </a:stretch>
        </p:blipFill>
        <p:spPr>
          <a:xfrm>
            <a:off x="5538655" y="323088"/>
            <a:ext cx="6438464" cy="6301232"/>
          </a:xfrm>
          <a:prstGeom prst="rect">
            <a:avLst/>
          </a:prstGeom>
        </p:spPr>
      </p:pic>
    </p:spTree>
    <p:extLst>
      <p:ext uri="{BB962C8B-B14F-4D97-AF65-F5344CB8AC3E}">
        <p14:creationId xmlns:p14="http://schemas.microsoft.com/office/powerpoint/2010/main" val="3435918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CE10C-78C4-4B3D-A398-486F5695136B}"/>
              </a:ext>
            </a:extLst>
          </p:cNvPr>
          <p:cNvSpPr>
            <a:spLocks noGrp="1"/>
          </p:cNvSpPr>
          <p:nvPr>
            <p:ph type="title"/>
          </p:nvPr>
        </p:nvSpPr>
        <p:spPr/>
        <p:txBody>
          <a:bodyPr/>
          <a:lstStyle/>
          <a:p>
            <a:r>
              <a:rPr lang="en-US" b="1" dirty="0"/>
              <a:t>Appliance energy</a:t>
            </a:r>
            <a:br>
              <a:rPr lang="en-US" b="1" dirty="0"/>
            </a:br>
            <a:r>
              <a:rPr lang="en-US" b="1" dirty="0"/>
              <a:t>usage visualization</a:t>
            </a:r>
          </a:p>
        </p:txBody>
      </p:sp>
      <p:sp>
        <p:nvSpPr>
          <p:cNvPr id="3" name="Content Placeholder 2">
            <a:extLst>
              <a:ext uri="{FF2B5EF4-FFF2-40B4-BE49-F238E27FC236}">
                <a16:creationId xmlns:a16="http://schemas.microsoft.com/office/drawing/2014/main" id="{EE6EB9FE-68A4-4599-9BDE-59C145579673}"/>
              </a:ext>
            </a:extLst>
          </p:cNvPr>
          <p:cNvSpPr>
            <a:spLocks noGrp="1"/>
          </p:cNvSpPr>
          <p:nvPr>
            <p:ph idx="1"/>
          </p:nvPr>
        </p:nvSpPr>
        <p:spPr/>
        <p:txBody>
          <a:bodyPr>
            <a:normAutofit fontScale="92500" lnSpcReduction="10000"/>
          </a:bodyPr>
          <a:lstStyle/>
          <a:p>
            <a:r>
              <a:rPr lang="en-US" sz="2400" b="1" dirty="0"/>
              <a:t>Peak appliance usage is found</a:t>
            </a:r>
          </a:p>
          <a:p>
            <a:pPr marL="0" indent="0">
              <a:buNone/>
            </a:pPr>
            <a:r>
              <a:rPr lang="en-US" sz="2400" b="1" dirty="0"/>
              <a:t> on Thursday at 1800 to 1900</a:t>
            </a:r>
          </a:p>
          <a:p>
            <a:pPr marL="0" indent="0">
              <a:buNone/>
            </a:pPr>
            <a:r>
              <a:rPr lang="en-US" sz="2400" b="1" dirty="0"/>
              <a:t>(6pm to 7pm) at 220 kW-hour.</a:t>
            </a:r>
          </a:p>
          <a:p>
            <a:r>
              <a:rPr lang="en-US" sz="2400" b="1" dirty="0"/>
              <a:t>Least amount of usage as</a:t>
            </a:r>
          </a:p>
          <a:p>
            <a:pPr marL="0" indent="0">
              <a:buNone/>
            </a:pPr>
            <a:r>
              <a:rPr lang="en-US" sz="2400" b="1" dirty="0"/>
              <a:t>expected, is during the 10pm</a:t>
            </a:r>
          </a:p>
          <a:p>
            <a:pPr marL="0" indent="0">
              <a:buNone/>
            </a:pPr>
            <a:r>
              <a:rPr lang="en-US" sz="2400" b="1" dirty="0"/>
              <a:t>to 6am time frame.</a:t>
            </a:r>
          </a:p>
          <a:p>
            <a:r>
              <a:rPr lang="en-US" sz="2600" b="1" dirty="0"/>
              <a:t>Probable factors: AC unit,</a:t>
            </a:r>
          </a:p>
          <a:p>
            <a:pPr marL="0" indent="0">
              <a:buNone/>
            </a:pPr>
            <a:r>
              <a:rPr lang="en-US" sz="2600" b="1" dirty="0"/>
              <a:t>cooking, people getting home</a:t>
            </a:r>
          </a:p>
          <a:p>
            <a:pPr marL="0" indent="0">
              <a:buNone/>
            </a:pPr>
            <a:r>
              <a:rPr lang="en-US" sz="2600" b="1" dirty="0"/>
              <a:t>from work, and entertainment</a:t>
            </a:r>
          </a:p>
          <a:p>
            <a:pPr marL="0" indent="0">
              <a:buNone/>
            </a:pPr>
            <a:r>
              <a:rPr lang="en-US" sz="2600" b="1" dirty="0"/>
              <a:t>appliances.</a:t>
            </a:r>
          </a:p>
        </p:txBody>
      </p:sp>
      <p:pic>
        <p:nvPicPr>
          <p:cNvPr id="8" name="Picture 7">
            <a:extLst>
              <a:ext uri="{FF2B5EF4-FFF2-40B4-BE49-F238E27FC236}">
                <a16:creationId xmlns:a16="http://schemas.microsoft.com/office/drawing/2014/main" id="{D04445F9-03BE-4029-A8B9-DCEAC9658C0C}"/>
              </a:ext>
            </a:extLst>
          </p:cNvPr>
          <p:cNvPicPr>
            <a:picLocks noChangeAspect="1"/>
          </p:cNvPicPr>
          <p:nvPr/>
        </p:nvPicPr>
        <p:blipFill>
          <a:blip r:embed="rId2"/>
          <a:stretch>
            <a:fillRect/>
          </a:stretch>
        </p:blipFill>
        <p:spPr>
          <a:xfrm>
            <a:off x="5496456" y="0"/>
            <a:ext cx="6695544" cy="6858000"/>
          </a:xfrm>
          <a:prstGeom prst="rect">
            <a:avLst/>
          </a:prstGeom>
        </p:spPr>
      </p:pic>
    </p:spTree>
    <p:extLst>
      <p:ext uri="{BB962C8B-B14F-4D97-AF65-F5344CB8AC3E}">
        <p14:creationId xmlns:p14="http://schemas.microsoft.com/office/powerpoint/2010/main" val="44926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411D3-ECD6-4CD0-9114-6E01F05E0DDF}"/>
              </a:ext>
            </a:extLst>
          </p:cNvPr>
          <p:cNvSpPr>
            <a:spLocks noGrp="1"/>
          </p:cNvSpPr>
          <p:nvPr>
            <p:ph type="title"/>
          </p:nvPr>
        </p:nvSpPr>
        <p:spPr/>
        <p:txBody>
          <a:bodyPr/>
          <a:lstStyle/>
          <a:p>
            <a:r>
              <a:rPr lang="en-US" b="1" dirty="0"/>
              <a:t>Lighting energy</a:t>
            </a:r>
            <a:br>
              <a:rPr lang="en-US" b="1" dirty="0"/>
            </a:br>
            <a:r>
              <a:rPr lang="en-US" b="1" dirty="0"/>
              <a:t>usage visualization</a:t>
            </a:r>
          </a:p>
        </p:txBody>
      </p:sp>
      <p:sp>
        <p:nvSpPr>
          <p:cNvPr id="3" name="Content Placeholder 2">
            <a:extLst>
              <a:ext uri="{FF2B5EF4-FFF2-40B4-BE49-F238E27FC236}">
                <a16:creationId xmlns:a16="http://schemas.microsoft.com/office/drawing/2014/main" id="{ED9170E2-DDD4-4553-B790-70E736DB2757}"/>
              </a:ext>
            </a:extLst>
          </p:cNvPr>
          <p:cNvSpPr>
            <a:spLocks noGrp="1"/>
          </p:cNvSpPr>
          <p:nvPr>
            <p:ph idx="1"/>
          </p:nvPr>
        </p:nvSpPr>
        <p:spPr/>
        <p:txBody>
          <a:bodyPr>
            <a:normAutofit/>
          </a:bodyPr>
          <a:lstStyle/>
          <a:p>
            <a:pPr fontAlgn="base"/>
            <a:r>
              <a:rPr lang="en-US" sz="2400" b="1" dirty="0"/>
              <a:t>Peak light usage is found on</a:t>
            </a:r>
          </a:p>
          <a:p>
            <a:pPr marL="0" indent="0" fontAlgn="base">
              <a:buNone/>
            </a:pPr>
            <a:r>
              <a:rPr lang="en-US" sz="2400" b="1" dirty="0"/>
              <a:t> Monday from 9pm to 11pm at</a:t>
            </a:r>
          </a:p>
          <a:p>
            <a:pPr marL="0" indent="0" fontAlgn="base">
              <a:buNone/>
            </a:pPr>
            <a:r>
              <a:rPr lang="en-US" sz="2400" b="1" dirty="0"/>
              <a:t>15-17 kW-hour. </a:t>
            </a:r>
          </a:p>
          <a:p>
            <a:pPr fontAlgn="base"/>
            <a:r>
              <a:rPr lang="en-US" sz="2400" b="1" dirty="0"/>
              <a:t>Least amount of usage as </a:t>
            </a:r>
          </a:p>
          <a:p>
            <a:pPr marL="0" indent="0" fontAlgn="base">
              <a:buNone/>
            </a:pPr>
            <a:r>
              <a:rPr lang="en-US" sz="2400" b="1" dirty="0"/>
              <a:t>expected, is during the midnight</a:t>
            </a:r>
          </a:p>
          <a:p>
            <a:pPr marL="0" indent="0" fontAlgn="base">
              <a:buNone/>
            </a:pPr>
            <a:r>
              <a:rPr lang="en-US" sz="2400" b="1" dirty="0"/>
              <a:t>to 6am time frame.</a:t>
            </a:r>
          </a:p>
          <a:p>
            <a:pPr fontAlgn="base"/>
            <a:r>
              <a:rPr lang="en-US" sz="2400" b="1" dirty="0"/>
              <a:t>Probable factors: people getting</a:t>
            </a:r>
          </a:p>
          <a:p>
            <a:pPr marL="0" indent="0" fontAlgn="base">
              <a:buNone/>
            </a:pPr>
            <a:r>
              <a:rPr lang="en-US" sz="2400" b="1" dirty="0"/>
              <a:t>home from work and getting ready</a:t>
            </a:r>
          </a:p>
          <a:p>
            <a:pPr marL="0" indent="0" fontAlgn="base">
              <a:buNone/>
            </a:pPr>
            <a:r>
              <a:rPr lang="en-US" sz="2400" b="1" dirty="0"/>
              <a:t>for the next day.</a:t>
            </a:r>
          </a:p>
          <a:p>
            <a:endParaRPr lang="en-US" sz="2400" dirty="0"/>
          </a:p>
        </p:txBody>
      </p:sp>
      <p:pic>
        <p:nvPicPr>
          <p:cNvPr id="5" name="Picture 4">
            <a:extLst>
              <a:ext uri="{FF2B5EF4-FFF2-40B4-BE49-F238E27FC236}">
                <a16:creationId xmlns:a16="http://schemas.microsoft.com/office/drawing/2014/main" id="{DA868040-3190-4DB2-936D-E136546483AB}"/>
              </a:ext>
            </a:extLst>
          </p:cNvPr>
          <p:cNvPicPr>
            <a:picLocks noChangeAspect="1"/>
          </p:cNvPicPr>
          <p:nvPr/>
        </p:nvPicPr>
        <p:blipFill>
          <a:blip r:embed="rId2"/>
          <a:stretch>
            <a:fillRect/>
          </a:stretch>
        </p:blipFill>
        <p:spPr>
          <a:xfrm>
            <a:off x="5474285" y="0"/>
            <a:ext cx="6625919" cy="6858000"/>
          </a:xfrm>
          <a:prstGeom prst="rect">
            <a:avLst/>
          </a:prstGeom>
        </p:spPr>
      </p:pic>
    </p:spTree>
    <p:extLst>
      <p:ext uri="{BB962C8B-B14F-4D97-AF65-F5344CB8AC3E}">
        <p14:creationId xmlns:p14="http://schemas.microsoft.com/office/powerpoint/2010/main" val="3283756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B4AA0-588F-FA40-8AF3-ADCE2DF896B7}"/>
              </a:ext>
            </a:extLst>
          </p:cNvPr>
          <p:cNvSpPr>
            <a:spLocks noGrp="1"/>
          </p:cNvSpPr>
          <p:nvPr>
            <p:ph type="title"/>
          </p:nvPr>
        </p:nvSpPr>
        <p:spPr/>
        <p:txBody>
          <a:bodyPr/>
          <a:lstStyle/>
          <a:p>
            <a:r>
              <a:rPr lang="en-US" dirty="0"/>
              <a:t>This presentation can be downloaded</a:t>
            </a:r>
          </a:p>
        </p:txBody>
      </p:sp>
      <p:sp>
        <p:nvSpPr>
          <p:cNvPr id="3" name="Content Placeholder 2">
            <a:extLst>
              <a:ext uri="{FF2B5EF4-FFF2-40B4-BE49-F238E27FC236}">
                <a16:creationId xmlns:a16="http://schemas.microsoft.com/office/drawing/2014/main" id="{A42C42F7-A55E-D648-AEF8-EBF1F10AC1FE}"/>
              </a:ext>
            </a:extLst>
          </p:cNvPr>
          <p:cNvSpPr>
            <a:spLocks noGrp="1"/>
          </p:cNvSpPr>
          <p:nvPr>
            <p:ph idx="1"/>
          </p:nvPr>
        </p:nvSpPr>
        <p:spPr/>
        <p:txBody>
          <a:bodyPr/>
          <a:lstStyle/>
          <a:p>
            <a:r>
              <a:rPr lang="en-US" dirty="0"/>
              <a:t>URL = https://github.com/squitugua5821/Final_Project.git</a:t>
            </a:r>
          </a:p>
        </p:txBody>
      </p:sp>
    </p:spTree>
    <p:extLst>
      <p:ext uri="{BB962C8B-B14F-4D97-AF65-F5344CB8AC3E}">
        <p14:creationId xmlns:p14="http://schemas.microsoft.com/office/powerpoint/2010/main" val="677808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2DFD2-4421-4F7C-8CE1-895C34AD4760}"/>
              </a:ext>
            </a:extLst>
          </p:cNvPr>
          <p:cNvSpPr>
            <a:spLocks noGrp="1"/>
          </p:cNvSpPr>
          <p:nvPr>
            <p:ph type="title"/>
          </p:nvPr>
        </p:nvSpPr>
        <p:spPr/>
        <p:txBody>
          <a:bodyPr/>
          <a:lstStyle/>
          <a:p>
            <a:r>
              <a:rPr lang="en-US" b="1" dirty="0"/>
              <a:t>Cull features &amp;dummy variables</a:t>
            </a:r>
          </a:p>
        </p:txBody>
      </p:sp>
      <p:sp>
        <p:nvSpPr>
          <p:cNvPr id="3" name="Content Placeholder 2">
            <a:extLst>
              <a:ext uri="{FF2B5EF4-FFF2-40B4-BE49-F238E27FC236}">
                <a16:creationId xmlns:a16="http://schemas.microsoft.com/office/drawing/2014/main" id="{67362147-B097-4240-B927-9AF2AE334682}"/>
              </a:ext>
            </a:extLst>
          </p:cNvPr>
          <p:cNvSpPr>
            <a:spLocks noGrp="1"/>
          </p:cNvSpPr>
          <p:nvPr>
            <p:ph idx="1"/>
          </p:nvPr>
        </p:nvSpPr>
        <p:spPr/>
        <p:txBody>
          <a:bodyPr>
            <a:normAutofit lnSpcReduction="10000"/>
          </a:bodyPr>
          <a:lstStyle/>
          <a:p>
            <a:pPr fontAlgn="base"/>
            <a:r>
              <a:rPr lang="en-US" b="1" dirty="0"/>
              <a:t>Remove the following features, which are not be used in the ML models</a:t>
            </a:r>
          </a:p>
          <a:p>
            <a:pPr lvl="1" fontAlgn="base"/>
            <a:r>
              <a:rPr lang="en-US" dirty="0"/>
              <a:t>date - replaced with </a:t>
            </a:r>
            <a:r>
              <a:rPr lang="en-US" dirty="0" err="1"/>
              <a:t>Day_of_week</a:t>
            </a:r>
            <a:r>
              <a:rPr lang="en-US" dirty="0"/>
              <a:t>, NSM</a:t>
            </a:r>
          </a:p>
          <a:p>
            <a:pPr lvl="1" fontAlgn="base"/>
            <a:r>
              <a:rPr lang="en-US" dirty="0"/>
              <a:t>rv1 - in original dataset, but not used</a:t>
            </a:r>
          </a:p>
          <a:p>
            <a:pPr lvl="1" fontAlgn="base"/>
            <a:r>
              <a:rPr lang="en-US" dirty="0"/>
              <a:t>rv2 - in original dataset, but not used</a:t>
            </a:r>
          </a:p>
          <a:p>
            <a:pPr lvl="1" fontAlgn="base"/>
            <a:r>
              <a:rPr lang="en-US" dirty="0"/>
              <a:t>Date - not needed for ML prediction, which will use </a:t>
            </a:r>
            <a:r>
              <a:rPr lang="en-US" dirty="0" err="1"/>
              <a:t>Day_of_week</a:t>
            </a:r>
            <a:r>
              <a:rPr lang="en-US" dirty="0"/>
              <a:t>, NSM</a:t>
            </a:r>
          </a:p>
          <a:p>
            <a:pPr lvl="1" fontAlgn="base"/>
            <a:r>
              <a:rPr lang="en-US" dirty="0"/>
              <a:t>Time - not needed for ML prediction, which will use </a:t>
            </a:r>
            <a:r>
              <a:rPr lang="en-US" dirty="0" err="1"/>
              <a:t>Day_of_week</a:t>
            </a:r>
            <a:r>
              <a:rPr lang="en-US" dirty="0"/>
              <a:t>, NSM</a:t>
            </a:r>
          </a:p>
          <a:p>
            <a:pPr lvl="1" fontAlgn="base"/>
            <a:r>
              <a:rPr lang="en-US" dirty="0"/>
              <a:t>Hour - not needed for ML prediction, which will use </a:t>
            </a:r>
            <a:r>
              <a:rPr lang="en-US" dirty="0" err="1"/>
              <a:t>Day_of_week</a:t>
            </a:r>
            <a:r>
              <a:rPr lang="en-US" dirty="0"/>
              <a:t>, NSM</a:t>
            </a:r>
          </a:p>
          <a:p>
            <a:pPr fontAlgn="base"/>
            <a:r>
              <a:rPr lang="en-US" b="1" dirty="0"/>
              <a:t>Add dummy variables to replace the single feature </a:t>
            </a:r>
            <a:r>
              <a:rPr lang="en-US" b="1" dirty="0" err="1"/>
              <a:t>Day_of_week</a:t>
            </a:r>
            <a:r>
              <a:rPr lang="en-US" b="1" dirty="0"/>
              <a:t>.  Instead 7 new features are added, like </a:t>
            </a:r>
            <a:r>
              <a:rPr lang="en-US" b="1" dirty="0" err="1"/>
              <a:t>Day_of_week_Sunday</a:t>
            </a:r>
            <a:endParaRPr lang="en-US" b="1" dirty="0"/>
          </a:p>
          <a:p>
            <a:endParaRPr lang="en-US" dirty="0"/>
          </a:p>
        </p:txBody>
      </p:sp>
    </p:spTree>
    <p:extLst>
      <p:ext uri="{BB962C8B-B14F-4D97-AF65-F5344CB8AC3E}">
        <p14:creationId xmlns:p14="http://schemas.microsoft.com/office/powerpoint/2010/main" val="2492596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CBB5A-9FC2-414E-A1CF-40E160E0DE34}"/>
              </a:ext>
            </a:extLst>
          </p:cNvPr>
          <p:cNvSpPr>
            <a:spLocks noGrp="1"/>
          </p:cNvSpPr>
          <p:nvPr>
            <p:ph type="title"/>
          </p:nvPr>
        </p:nvSpPr>
        <p:spPr/>
        <p:txBody>
          <a:bodyPr/>
          <a:lstStyle/>
          <a:p>
            <a:r>
              <a:rPr lang="en-US" b="1" dirty="0"/>
              <a:t>Run Recursive Feature Elimination</a:t>
            </a:r>
          </a:p>
        </p:txBody>
      </p:sp>
      <p:sp>
        <p:nvSpPr>
          <p:cNvPr id="3" name="Content Placeholder 2">
            <a:extLst>
              <a:ext uri="{FF2B5EF4-FFF2-40B4-BE49-F238E27FC236}">
                <a16:creationId xmlns:a16="http://schemas.microsoft.com/office/drawing/2014/main" id="{2F138A23-8B27-4F1A-8A8F-02E3848E23E7}"/>
              </a:ext>
            </a:extLst>
          </p:cNvPr>
          <p:cNvSpPr>
            <a:spLocks noGrp="1"/>
          </p:cNvSpPr>
          <p:nvPr>
            <p:ph idx="1"/>
          </p:nvPr>
        </p:nvSpPr>
        <p:spPr/>
        <p:txBody>
          <a:bodyPr>
            <a:normAutofit fontScale="92500"/>
          </a:bodyPr>
          <a:lstStyle/>
          <a:p>
            <a:pPr fontAlgn="base"/>
            <a:r>
              <a:rPr lang="en-US" dirty="0"/>
              <a:t>Eliminating non-predictive features speeds up the prediction - don't waste CPU cycles on worthless features or risk overfitting, which is being bound too closely to a “particular” set of data</a:t>
            </a:r>
          </a:p>
          <a:p>
            <a:pPr fontAlgn="base"/>
            <a:r>
              <a:rPr lang="en-US" dirty="0"/>
              <a:t>A Scikit-Learn function, RFE, ranks features for predictive value.  The 5 most predictive values are used</a:t>
            </a:r>
          </a:p>
          <a:p>
            <a:pPr fontAlgn="base"/>
            <a:r>
              <a:rPr lang="en-US" dirty="0"/>
              <a:t>The ranking for appliances and lighting is completely different</a:t>
            </a:r>
          </a:p>
          <a:p>
            <a:pPr fontAlgn="base"/>
            <a:r>
              <a:rPr lang="en-US" dirty="0"/>
              <a:t>Took a computer-hour, using only 5% (1000) records, randomly selected</a:t>
            </a:r>
          </a:p>
          <a:p>
            <a:r>
              <a:rPr lang="en-US" dirty="0"/>
              <a:t>The literature suggests that an alternative, Boruta, provides equivalent results as RFE, but is less CPU intensive </a:t>
            </a:r>
            <a:r>
              <a:rPr lang="en-US" sz="2200" u="sng" dirty="0">
                <a:hlinkClick r:id="rId2"/>
              </a:rPr>
              <a:t>http://www.socr.umich.edu/people/dinov/courses/DSPA_notes/16_FeatureSelection.html</a:t>
            </a:r>
            <a:endParaRPr lang="en-US" sz="2200" dirty="0"/>
          </a:p>
        </p:txBody>
      </p:sp>
    </p:spTree>
    <p:extLst>
      <p:ext uri="{BB962C8B-B14F-4D97-AF65-F5344CB8AC3E}">
        <p14:creationId xmlns:p14="http://schemas.microsoft.com/office/powerpoint/2010/main" val="3960849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2C331-9A07-46EC-83F4-19B305B2FFAF}"/>
              </a:ext>
            </a:extLst>
          </p:cNvPr>
          <p:cNvSpPr>
            <a:spLocks noGrp="1"/>
          </p:cNvSpPr>
          <p:nvPr>
            <p:ph type="title"/>
          </p:nvPr>
        </p:nvSpPr>
        <p:spPr/>
        <p:txBody>
          <a:bodyPr/>
          <a:lstStyle/>
          <a:p>
            <a:r>
              <a:rPr lang="en-US" dirty="0"/>
              <a:t>Appliances &amp; Lighting feature ranking</a:t>
            </a:r>
          </a:p>
        </p:txBody>
      </p:sp>
      <p:graphicFrame>
        <p:nvGraphicFramePr>
          <p:cNvPr id="4" name="Table 3">
            <a:extLst>
              <a:ext uri="{FF2B5EF4-FFF2-40B4-BE49-F238E27FC236}">
                <a16:creationId xmlns:a16="http://schemas.microsoft.com/office/drawing/2014/main" id="{C050EB25-8389-4C14-8BE7-C3E3651B8D20}"/>
              </a:ext>
            </a:extLst>
          </p:cNvPr>
          <p:cNvGraphicFramePr>
            <a:graphicFrameLocks noGrp="1"/>
          </p:cNvGraphicFramePr>
          <p:nvPr>
            <p:extLst>
              <p:ext uri="{D42A27DB-BD31-4B8C-83A1-F6EECF244321}">
                <p14:modId xmlns:p14="http://schemas.microsoft.com/office/powerpoint/2010/main" val="4016738029"/>
              </p:ext>
            </p:extLst>
          </p:nvPr>
        </p:nvGraphicFramePr>
        <p:xfrm>
          <a:off x="838197" y="1819474"/>
          <a:ext cx="10515602" cy="4363640"/>
        </p:xfrm>
        <a:graphic>
          <a:graphicData uri="http://schemas.openxmlformats.org/drawingml/2006/table">
            <a:tbl>
              <a:tblPr/>
              <a:tblGrid>
                <a:gridCol w="1120218">
                  <a:extLst>
                    <a:ext uri="{9D8B030D-6E8A-4147-A177-3AD203B41FA5}">
                      <a16:colId xmlns:a16="http://schemas.microsoft.com/office/drawing/2014/main" val="2266242793"/>
                    </a:ext>
                  </a:extLst>
                </a:gridCol>
                <a:gridCol w="876301">
                  <a:extLst>
                    <a:ext uri="{9D8B030D-6E8A-4147-A177-3AD203B41FA5}">
                      <a16:colId xmlns:a16="http://schemas.microsoft.com/office/drawing/2014/main" val="893179187"/>
                    </a:ext>
                  </a:extLst>
                </a:gridCol>
                <a:gridCol w="876301">
                  <a:extLst>
                    <a:ext uri="{9D8B030D-6E8A-4147-A177-3AD203B41FA5}">
                      <a16:colId xmlns:a16="http://schemas.microsoft.com/office/drawing/2014/main" val="171217214"/>
                    </a:ext>
                  </a:extLst>
                </a:gridCol>
                <a:gridCol w="542040">
                  <a:extLst>
                    <a:ext uri="{9D8B030D-6E8A-4147-A177-3AD203B41FA5}">
                      <a16:colId xmlns:a16="http://schemas.microsoft.com/office/drawing/2014/main" val="4252557785"/>
                    </a:ext>
                  </a:extLst>
                </a:gridCol>
                <a:gridCol w="1047946">
                  <a:extLst>
                    <a:ext uri="{9D8B030D-6E8A-4147-A177-3AD203B41FA5}">
                      <a16:colId xmlns:a16="http://schemas.microsoft.com/office/drawing/2014/main" val="3732063246"/>
                    </a:ext>
                  </a:extLst>
                </a:gridCol>
                <a:gridCol w="876301">
                  <a:extLst>
                    <a:ext uri="{9D8B030D-6E8A-4147-A177-3AD203B41FA5}">
                      <a16:colId xmlns:a16="http://schemas.microsoft.com/office/drawing/2014/main" val="3462723708"/>
                    </a:ext>
                  </a:extLst>
                </a:gridCol>
                <a:gridCol w="876301">
                  <a:extLst>
                    <a:ext uri="{9D8B030D-6E8A-4147-A177-3AD203B41FA5}">
                      <a16:colId xmlns:a16="http://schemas.microsoft.com/office/drawing/2014/main" val="2358853535"/>
                    </a:ext>
                  </a:extLst>
                </a:gridCol>
                <a:gridCol w="542040">
                  <a:extLst>
                    <a:ext uri="{9D8B030D-6E8A-4147-A177-3AD203B41FA5}">
                      <a16:colId xmlns:a16="http://schemas.microsoft.com/office/drawing/2014/main" val="4113325057"/>
                    </a:ext>
                  </a:extLst>
                </a:gridCol>
                <a:gridCol w="2005552">
                  <a:extLst>
                    <a:ext uri="{9D8B030D-6E8A-4147-A177-3AD203B41FA5}">
                      <a16:colId xmlns:a16="http://schemas.microsoft.com/office/drawing/2014/main" val="2006813268"/>
                    </a:ext>
                  </a:extLst>
                </a:gridCol>
                <a:gridCol w="876301">
                  <a:extLst>
                    <a:ext uri="{9D8B030D-6E8A-4147-A177-3AD203B41FA5}">
                      <a16:colId xmlns:a16="http://schemas.microsoft.com/office/drawing/2014/main" val="2728064513"/>
                    </a:ext>
                  </a:extLst>
                </a:gridCol>
                <a:gridCol w="876301">
                  <a:extLst>
                    <a:ext uri="{9D8B030D-6E8A-4147-A177-3AD203B41FA5}">
                      <a16:colId xmlns:a16="http://schemas.microsoft.com/office/drawing/2014/main" val="1641016442"/>
                    </a:ext>
                  </a:extLst>
                </a:gridCol>
              </a:tblGrid>
              <a:tr h="385634">
                <a:tc>
                  <a:txBody>
                    <a:bodyPr/>
                    <a:lstStyle/>
                    <a:p>
                      <a:pPr rtl="0" fontAlgn="b">
                        <a:spcBef>
                          <a:spcPts val="0"/>
                        </a:spcBef>
                        <a:spcAft>
                          <a:spcPts val="0"/>
                        </a:spcAft>
                      </a:pPr>
                      <a:r>
                        <a:rPr lang="en-US" sz="1100" b="1" i="0" u="none" strike="noStrike">
                          <a:solidFill>
                            <a:srgbClr val="FFFFFF"/>
                          </a:solidFill>
                          <a:effectLst/>
                          <a:latin typeface="Calibri" panose="020F0502020204030204" pitchFamily="34" charset="0"/>
                        </a:rPr>
                        <a:t>Feature</a:t>
                      </a:r>
                      <a:endParaRPr lang="en-US" sz="1400">
                        <a:effectLst/>
                      </a:endParaRPr>
                    </a:p>
                  </a:txBody>
                  <a:tcPr marL="5756" marR="5756" marT="5756" marB="34534" anchor="b">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4472C4"/>
                    </a:solidFill>
                  </a:tcPr>
                </a:tc>
                <a:tc>
                  <a:txBody>
                    <a:bodyPr/>
                    <a:lstStyle/>
                    <a:p>
                      <a:pPr algn="ctr" rtl="0" fontAlgn="b">
                        <a:spcBef>
                          <a:spcPts val="0"/>
                        </a:spcBef>
                        <a:spcAft>
                          <a:spcPts val="0"/>
                        </a:spcAft>
                      </a:pPr>
                      <a:r>
                        <a:rPr lang="en-US" sz="1100" b="1" i="0" u="none" strike="noStrike">
                          <a:solidFill>
                            <a:srgbClr val="FFFFFF"/>
                          </a:solidFill>
                          <a:effectLst/>
                          <a:latin typeface="Calibri" panose="020F0502020204030204" pitchFamily="34" charset="0"/>
                        </a:rPr>
                        <a:t>Appliance rank</a:t>
                      </a:r>
                      <a:endParaRPr lang="en-US" sz="1400">
                        <a:effectLst/>
                      </a:endParaRPr>
                    </a:p>
                  </a:txBody>
                  <a:tcPr marL="5756" marR="5756" marT="5756" marB="34534" anchor="b">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4472C4"/>
                    </a:solidFill>
                  </a:tcPr>
                </a:tc>
                <a:tc>
                  <a:txBody>
                    <a:bodyPr/>
                    <a:lstStyle/>
                    <a:p>
                      <a:pPr algn="ctr" rtl="0" fontAlgn="b">
                        <a:spcBef>
                          <a:spcPts val="0"/>
                        </a:spcBef>
                        <a:spcAft>
                          <a:spcPts val="0"/>
                        </a:spcAft>
                      </a:pPr>
                      <a:r>
                        <a:rPr lang="en-US" sz="1100" b="1" i="0" u="none" strike="noStrike">
                          <a:solidFill>
                            <a:srgbClr val="FFFFFF"/>
                          </a:solidFill>
                          <a:effectLst/>
                          <a:latin typeface="Calibri" panose="020F0502020204030204" pitchFamily="34" charset="0"/>
                        </a:rPr>
                        <a:t>Lighting rank</a:t>
                      </a:r>
                      <a:endParaRPr lang="en-US" sz="1400">
                        <a:effectLst/>
                      </a:endParaRPr>
                    </a:p>
                  </a:txBody>
                  <a:tcPr marL="5756" marR="5756" marT="5756" marB="34534" anchor="b">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4472C4"/>
                    </a:solidFill>
                  </a:tcPr>
                </a:tc>
                <a:tc>
                  <a:txBody>
                    <a:bodyPr/>
                    <a:lstStyle/>
                    <a:p>
                      <a:pPr fontAlgn="b"/>
                      <a:r>
                        <a:rPr lang="en-US" sz="1400">
                          <a:effectLst/>
                        </a:rPr>
                        <a:t> </a:t>
                      </a:r>
                    </a:p>
                  </a:txBody>
                  <a:tcPr marL="5756" marR="5756" marT="5756" marB="34534" anchor="b">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4472C4"/>
                    </a:solidFill>
                  </a:tcPr>
                </a:tc>
                <a:tc>
                  <a:txBody>
                    <a:bodyPr/>
                    <a:lstStyle/>
                    <a:p>
                      <a:pPr rtl="0" fontAlgn="b">
                        <a:spcBef>
                          <a:spcPts val="0"/>
                        </a:spcBef>
                        <a:spcAft>
                          <a:spcPts val="0"/>
                        </a:spcAft>
                      </a:pPr>
                      <a:r>
                        <a:rPr lang="en-US" sz="1100" b="1" i="0" u="none" strike="noStrike">
                          <a:solidFill>
                            <a:srgbClr val="FFFFFF"/>
                          </a:solidFill>
                          <a:effectLst/>
                          <a:latin typeface="Calibri" panose="020F0502020204030204" pitchFamily="34" charset="0"/>
                        </a:rPr>
                        <a:t>Feature</a:t>
                      </a:r>
                      <a:endParaRPr lang="en-US" sz="1400">
                        <a:effectLst/>
                      </a:endParaRPr>
                    </a:p>
                  </a:txBody>
                  <a:tcPr marL="5756" marR="5756" marT="5756" marB="34534" anchor="b">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4472C4"/>
                    </a:solidFill>
                  </a:tcPr>
                </a:tc>
                <a:tc>
                  <a:txBody>
                    <a:bodyPr/>
                    <a:lstStyle/>
                    <a:p>
                      <a:pPr algn="ctr" rtl="0" fontAlgn="b">
                        <a:spcBef>
                          <a:spcPts val="0"/>
                        </a:spcBef>
                        <a:spcAft>
                          <a:spcPts val="0"/>
                        </a:spcAft>
                      </a:pPr>
                      <a:r>
                        <a:rPr lang="en-US" sz="1100" b="1" i="0" u="none" strike="noStrike">
                          <a:solidFill>
                            <a:srgbClr val="FFFFFF"/>
                          </a:solidFill>
                          <a:effectLst/>
                          <a:latin typeface="Calibri" panose="020F0502020204030204" pitchFamily="34" charset="0"/>
                        </a:rPr>
                        <a:t>Appliance rank</a:t>
                      </a:r>
                      <a:endParaRPr lang="en-US" sz="1400">
                        <a:effectLst/>
                      </a:endParaRPr>
                    </a:p>
                  </a:txBody>
                  <a:tcPr marL="5756" marR="5756" marT="5756" marB="34534" anchor="b">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4472C4"/>
                    </a:solidFill>
                  </a:tcPr>
                </a:tc>
                <a:tc>
                  <a:txBody>
                    <a:bodyPr/>
                    <a:lstStyle/>
                    <a:p>
                      <a:pPr algn="ctr" rtl="0" fontAlgn="b">
                        <a:spcBef>
                          <a:spcPts val="0"/>
                        </a:spcBef>
                        <a:spcAft>
                          <a:spcPts val="0"/>
                        </a:spcAft>
                      </a:pPr>
                      <a:r>
                        <a:rPr lang="en-US" sz="1100" b="1" i="0" u="none" strike="noStrike">
                          <a:solidFill>
                            <a:srgbClr val="FFFFFF"/>
                          </a:solidFill>
                          <a:effectLst/>
                          <a:latin typeface="Calibri" panose="020F0502020204030204" pitchFamily="34" charset="0"/>
                        </a:rPr>
                        <a:t>Lighting rank</a:t>
                      </a:r>
                      <a:endParaRPr lang="en-US" sz="1400">
                        <a:effectLst/>
                      </a:endParaRPr>
                    </a:p>
                  </a:txBody>
                  <a:tcPr marL="5756" marR="5756" marT="5756" marB="34534" anchor="b">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4472C4"/>
                    </a:solidFill>
                  </a:tcPr>
                </a:tc>
                <a:tc>
                  <a:txBody>
                    <a:bodyPr/>
                    <a:lstStyle/>
                    <a:p>
                      <a:pPr fontAlgn="b"/>
                      <a:r>
                        <a:rPr lang="en-US" sz="1400">
                          <a:effectLst/>
                        </a:rPr>
                        <a:t> </a:t>
                      </a:r>
                    </a:p>
                  </a:txBody>
                  <a:tcPr marL="5756" marR="5756" marT="5756" marB="34534" anchor="b">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4472C4"/>
                    </a:solidFill>
                  </a:tcPr>
                </a:tc>
                <a:tc>
                  <a:txBody>
                    <a:bodyPr/>
                    <a:lstStyle/>
                    <a:p>
                      <a:pPr rtl="0" fontAlgn="b">
                        <a:spcBef>
                          <a:spcPts val="0"/>
                        </a:spcBef>
                        <a:spcAft>
                          <a:spcPts val="0"/>
                        </a:spcAft>
                      </a:pPr>
                      <a:r>
                        <a:rPr lang="en-US" sz="1100" b="1" i="0" u="none" strike="noStrike">
                          <a:solidFill>
                            <a:srgbClr val="FFFFFF"/>
                          </a:solidFill>
                          <a:effectLst/>
                          <a:latin typeface="Calibri" panose="020F0502020204030204" pitchFamily="34" charset="0"/>
                        </a:rPr>
                        <a:t>Feature</a:t>
                      </a:r>
                      <a:endParaRPr lang="en-US" sz="1400">
                        <a:effectLst/>
                      </a:endParaRPr>
                    </a:p>
                  </a:txBody>
                  <a:tcPr marL="5756" marR="5756" marT="5756" marB="34534" anchor="b">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4472C4"/>
                    </a:solidFill>
                  </a:tcPr>
                </a:tc>
                <a:tc>
                  <a:txBody>
                    <a:bodyPr/>
                    <a:lstStyle/>
                    <a:p>
                      <a:pPr algn="ctr" rtl="0" fontAlgn="b">
                        <a:spcBef>
                          <a:spcPts val="0"/>
                        </a:spcBef>
                        <a:spcAft>
                          <a:spcPts val="0"/>
                        </a:spcAft>
                      </a:pPr>
                      <a:r>
                        <a:rPr lang="en-US" sz="1100" b="1" i="0" u="none" strike="noStrike">
                          <a:solidFill>
                            <a:srgbClr val="FFFFFF"/>
                          </a:solidFill>
                          <a:effectLst/>
                          <a:latin typeface="Calibri" panose="020F0502020204030204" pitchFamily="34" charset="0"/>
                        </a:rPr>
                        <a:t>Appliance rank</a:t>
                      </a:r>
                      <a:endParaRPr lang="en-US" sz="1400">
                        <a:effectLst/>
                      </a:endParaRPr>
                    </a:p>
                  </a:txBody>
                  <a:tcPr marL="5756" marR="5756" marT="5756" marB="34534" anchor="b">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4472C4"/>
                    </a:solidFill>
                  </a:tcPr>
                </a:tc>
                <a:tc>
                  <a:txBody>
                    <a:bodyPr/>
                    <a:lstStyle/>
                    <a:p>
                      <a:pPr algn="ctr" rtl="0" fontAlgn="b">
                        <a:spcBef>
                          <a:spcPts val="0"/>
                        </a:spcBef>
                        <a:spcAft>
                          <a:spcPts val="0"/>
                        </a:spcAft>
                      </a:pPr>
                      <a:r>
                        <a:rPr lang="en-US" sz="1100" b="1" i="0" u="none" strike="noStrike">
                          <a:solidFill>
                            <a:srgbClr val="FFFFFF"/>
                          </a:solidFill>
                          <a:effectLst/>
                          <a:latin typeface="Calibri" panose="020F0502020204030204" pitchFamily="34" charset="0"/>
                        </a:rPr>
                        <a:t>Lighting rank</a:t>
                      </a:r>
                      <a:endParaRPr lang="en-US" sz="1400">
                        <a:effectLst/>
                      </a:endParaRPr>
                    </a:p>
                  </a:txBody>
                  <a:tcPr marL="5756" marR="5756" marT="5756" marB="34534" anchor="b">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2340777396"/>
                  </a:ext>
                </a:extLst>
              </a:tr>
              <a:tr h="385634">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T_kitchen</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8</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fontAlgn="ctr"/>
                      <a:r>
                        <a:rPr lang="en-US" sz="1400">
                          <a:effectLst/>
                        </a:rPr>
                        <a:t> </a:t>
                      </a: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RH_outside</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26</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23</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fontAlgn="b"/>
                      <a:r>
                        <a:rPr lang="en-US" sz="1400">
                          <a:effectLst/>
                        </a:rPr>
                        <a:t> </a:t>
                      </a:r>
                    </a:p>
                  </a:txBody>
                  <a:tcPr marL="5756" marR="5756" marT="5756" marB="34534" anchor="b">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Visibility</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23</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15</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884755394"/>
                  </a:ext>
                </a:extLst>
              </a:tr>
              <a:tr h="247497">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RH_kitchen</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2</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9</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fontAlgn="ctr"/>
                      <a:r>
                        <a:rPr lang="en-US" sz="1400">
                          <a:effectLst/>
                        </a:rPr>
                        <a:t> </a:t>
                      </a: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T_ironing</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4</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2</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fontAlgn="b"/>
                      <a:r>
                        <a:rPr lang="en-US" sz="1400">
                          <a:effectLst/>
                        </a:rPr>
                        <a:t> </a:t>
                      </a:r>
                    </a:p>
                  </a:txBody>
                  <a:tcPr marL="5756" marR="5756" marT="5756" marB="34534" anchor="b">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Tdewpoint</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18</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20</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extLst>
                  <a:ext uri="{0D108BD9-81ED-4DB2-BD59-A6C34878D82A}">
                    <a16:rowId xmlns:a16="http://schemas.microsoft.com/office/drawing/2014/main" val="1370839903"/>
                  </a:ext>
                </a:extLst>
              </a:tr>
              <a:tr h="247497">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T_livingRm</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7</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4</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fontAlgn="ctr"/>
                      <a:r>
                        <a:rPr lang="en-US" sz="1400">
                          <a:effectLst/>
                        </a:rPr>
                        <a:t> </a:t>
                      </a: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RH_ironing</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25</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14</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fontAlgn="b"/>
                      <a:r>
                        <a:rPr lang="en-US" sz="1400">
                          <a:effectLst/>
                        </a:rPr>
                        <a:t> </a:t>
                      </a:r>
                    </a:p>
                  </a:txBody>
                  <a:tcPr marL="5756" marR="5756" marT="5756" marB="34534" anchor="b">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Day_of_week_Friday</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28</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28</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219247499"/>
                  </a:ext>
                </a:extLst>
              </a:tr>
              <a:tr h="385634">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RH_livingRm</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5</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13</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fontAlgn="ctr"/>
                      <a:r>
                        <a:rPr lang="en-US" sz="1400">
                          <a:effectLst/>
                        </a:rPr>
                        <a:t> </a:t>
                      </a: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T_teenager</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3</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fontAlgn="b"/>
                      <a:r>
                        <a:rPr lang="en-US" sz="1400">
                          <a:effectLst/>
                        </a:rPr>
                        <a:t> </a:t>
                      </a:r>
                    </a:p>
                  </a:txBody>
                  <a:tcPr marL="5756" marR="5756" marT="5756" marB="34534" anchor="b">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Day_of_week_Monday</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21</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24</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extLst>
                  <a:ext uri="{0D108BD9-81ED-4DB2-BD59-A6C34878D82A}">
                    <a16:rowId xmlns:a16="http://schemas.microsoft.com/office/drawing/2014/main" val="3102623282"/>
                  </a:ext>
                </a:extLst>
              </a:tr>
              <a:tr h="385634">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T_laundry</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13</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7</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fontAlgn="ctr"/>
                      <a:r>
                        <a:rPr lang="en-US" sz="1400">
                          <a:effectLst/>
                        </a:rPr>
                        <a:t> </a:t>
                      </a: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RH_teenager</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3</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6</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fontAlgn="b"/>
                      <a:r>
                        <a:rPr lang="en-US" sz="1400">
                          <a:effectLst/>
                        </a:rPr>
                        <a:t> </a:t>
                      </a:r>
                    </a:p>
                  </a:txBody>
                  <a:tcPr marL="5756" marR="5756" marT="5756" marB="34534" anchor="b">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Day_of_week_Saturday</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6</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15</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2293984101"/>
                  </a:ext>
                </a:extLst>
              </a:tr>
              <a:tr h="385634">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RH_laundry</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11</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17</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fontAlgn="ctr"/>
                      <a:r>
                        <a:rPr lang="en-US" sz="1400">
                          <a:effectLst/>
                        </a:rPr>
                        <a:t> </a:t>
                      </a: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T_parent</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fontAlgn="b"/>
                      <a:r>
                        <a:rPr lang="en-US" sz="1400">
                          <a:effectLst/>
                        </a:rPr>
                        <a:t> </a:t>
                      </a:r>
                    </a:p>
                  </a:txBody>
                  <a:tcPr marL="5756" marR="5756" marT="5756" marB="34534" anchor="b">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Day_of_week_Sunday</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10</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extLst>
                  <a:ext uri="{0D108BD9-81ED-4DB2-BD59-A6C34878D82A}">
                    <a16:rowId xmlns:a16="http://schemas.microsoft.com/office/drawing/2014/main" val="4168115012"/>
                  </a:ext>
                </a:extLst>
              </a:tr>
              <a:tr h="385634">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T_office</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8</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fontAlgn="ctr"/>
                      <a:r>
                        <a:rPr lang="en-US" sz="1400">
                          <a:effectLst/>
                        </a:rPr>
                        <a:t> </a:t>
                      </a: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RH_parent</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14</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26</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fontAlgn="b"/>
                      <a:r>
                        <a:rPr lang="en-US" sz="1400">
                          <a:effectLst/>
                        </a:rPr>
                        <a:t> </a:t>
                      </a:r>
                    </a:p>
                  </a:txBody>
                  <a:tcPr marL="5756" marR="5756" marT="5756" marB="34534" anchor="b">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Day_of_week_Thursday</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9</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12</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1510487803"/>
                  </a:ext>
                </a:extLst>
              </a:tr>
              <a:tr h="385634">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RH_office</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20</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5</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fontAlgn="ctr"/>
                      <a:r>
                        <a:rPr lang="en-US" sz="1400">
                          <a:effectLst/>
                        </a:rPr>
                        <a:t> </a:t>
                      </a: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T0</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22</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22</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fontAlgn="b"/>
                      <a:r>
                        <a:rPr lang="en-US" sz="1400">
                          <a:effectLst/>
                        </a:rPr>
                        <a:t> </a:t>
                      </a:r>
                    </a:p>
                  </a:txBody>
                  <a:tcPr marL="5756" marR="5756" marT="5756" marB="34534" anchor="b">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Day_of_week_Tuesday</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17</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extLst>
                  <a:ext uri="{0D108BD9-81ED-4DB2-BD59-A6C34878D82A}">
                    <a16:rowId xmlns:a16="http://schemas.microsoft.com/office/drawing/2014/main" val="2755306370"/>
                  </a:ext>
                </a:extLst>
              </a:tr>
              <a:tr h="385634">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T_bathroom</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15</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fontAlgn="ctr"/>
                      <a:r>
                        <a:rPr lang="en-US" sz="1400">
                          <a:effectLst/>
                        </a:rPr>
                        <a:t> </a:t>
                      </a: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P0</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27</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27</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fontAlgn="b"/>
                      <a:r>
                        <a:rPr lang="en-US" sz="1400">
                          <a:effectLst/>
                        </a:rPr>
                        <a:t> </a:t>
                      </a:r>
                    </a:p>
                  </a:txBody>
                  <a:tcPr marL="5756" marR="5756" marT="5756" marB="34534" anchor="b">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Day_of_week_Wednesday</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884123378"/>
                  </a:ext>
                </a:extLst>
              </a:tr>
              <a:tr h="385634">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RH_bathroom</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24</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21</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fontAlgn="ctr"/>
                      <a:r>
                        <a:rPr lang="en-US" sz="1400">
                          <a:effectLst/>
                        </a:rPr>
                        <a:t> </a:t>
                      </a: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RH0</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19</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16</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fontAlgn="b"/>
                      <a:r>
                        <a:rPr lang="en-US" sz="1400">
                          <a:effectLst/>
                        </a:rPr>
                        <a:t> </a:t>
                      </a:r>
                    </a:p>
                  </a:txBody>
                  <a:tcPr marL="5756" marR="5756" marT="5756" marB="34534" anchor="b">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NSM</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10</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19</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extLst>
                  <a:ext uri="{0D108BD9-81ED-4DB2-BD59-A6C34878D82A}">
                    <a16:rowId xmlns:a16="http://schemas.microsoft.com/office/drawing/2014/main" val="3643675597"/>
                  </a:ext>
                </a:extLst>
              </a:tr>
              <a:tr h="385634">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T_outside</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16</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18</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fontAlgn="ctr"/>
                      <a:r>
                        <a:rPr lang="en-US" sz="1400">
                          <a:effectLst/>
                        </a:rPr>
                        <a:t> </a:t>
                      </a: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rtl="0" fontAlgn="ctr">
                        <a:spcBef>
                          <a:spcPts val="0"/>
                        </a:spcBef>
                        <a:spcAft>
                          <a:spcPts val="0"/>
                        </a:spcAft>
                      </a:pPr>
                      <a:r>
                        <a:rPr lang="en-US" sz="1100" b="0" i="0" u="none" strike="noStrike">
                          <a:solidFill>
                            <a:srgbClr val="000000"/>
                          </a:solidFill>
                          <a:effectLst/>
                          <a:latin typeface="Calibri" panose="020F0502020204030204" pitchFamily="34" charset="0"/>
                        </a:rPr>
                        <a:t>Windspeed</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12</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1100" b="0" i="0" u="none" strike="noStrike">
                          <a:solidFill>
                            <a:srgbClr val="000000"/>
                          </a:solidFill>
                          <a:effectLst/>
                          <a:latin typeface="Calibri" panose="020F0502020204030204" pitchFamily="34" charset="0"/>
                        </a:rPr>
                        <a:t>11</a:t>
                      </a:r>
                      <a:endParaRPr lang="en-US" sz="1400">
                        <a:effectLst/>
                      </a:endParaRPr>
                    </a:p>
                  </a:txBody>
                  <a:tcPr marL="5756" marR="5756" marT="5756" marB="3453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fontAlgn="b"/>
                      <a:r>
                        <a:rPr lang="en-US" sz="1400">
                          <a:effectLst/>
                        </a:rPr>
                        <a:t> </a:t>
                      </a:r>
                    </a:p>
                  </a:txBody>
                  <a:tcPr marL="5756" marR="5756" marT="5756" marB="34534" anchor="b">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rtl="0" fontAlgn="b">
                        <a:spcBef>
                          <a:spcPts val="0"/>
                        </a:spcBef>
                        <a:spcAft>
                          <a:spcPts val="0"/>
                        </a:spcAft>
                      </a:pPr>
                      <a:r>
                        <a:rPr lang="en-US" sz="1100" b="0" i="0" u="none" strike="noStrike">
                          <a:solidFill>
                            <a:srgbClr val="000000"/>
                          </a:solidFill>
                          <a:effectLst/>
                          <a:latin typeface="Calibri" panose="020F0502020204030204" pitchFamily="34" charset="0"/>
                        </a:rPr>
                        <a:t> </a:t>
                      </a:r>
                      <a:endParaRPr lang="en-US" sz="1400">
                        <a:effectLst/>
                      </a:endParaRPr>
                    </a:p>
                  </a:txBody>
                  <a:tcPr marL="5756" marR="5756" marT="5756" marB="34534" anchor="b">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fontAlgn="b"/>
                      <a:r>
                        <a:rPr lang="en-US" sz="1400">
                          <a:effectLst/>
                        </a:rPr>
                        <a:t> </a:t>
                      </a:r>
                    </a:p>
                  </a:txBody>
                  <a:tcPr marL="5756" marR="5756" marT="5756" marB="34534" anchor="b">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fontAlgn="b"/>
                      <a:r>
                        <a:rPr lang="en-US" sz="1400" dirty="0">
                          <a:effectLst/>
                        </a:rPr>
                        <a:t> </a:t>
                      </a:r>
                    </a:p>
                  </a:txBody>
                  <a:tcPr marL="5756" marR="5756" marT="5756" marB="34534" anchor="b">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3757961649"/>
                  </a:ext>
                </a:extLst>
              </a:tr>
            </a:tbl>
          </a:graphicData>
        </a:graphic>
      </p:graphicFrame>
      <p:sp>
        <p:nvSpPr>
          <p:cNvPr id="5" name="Rectangle 1">
            <a:extLst>
              <a:ext uri="{FF2B5EF4-FFF2-40B4-BE49-F238E27FC236}">
                <a16:creationId xmlns:a16="http://schemas.microsoft.com/office/drawing/2014/main" id="{DA891B9B-9986-4EEF-8F5E-5EE673C8FFD9}"/>
              </a:ext>
            </a:extLst>
          </p:cNvPr>
          <p:cNvSpPr>
            <a:spLocks noChangeArrowheads="1"/>
          </p:cNvSpPr>
          <p:nvPr/>
        </p:nvSpPr>
        <p:spPr bwMode="auto">
          <a:xfrm>
            <a:off x="-725706" y="1819275"/>
            <a:ext cx="1913616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9313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34167-45B1-423C-9FA4-717EFDD9FCBD}"/>
              </a:ext>
            </a:extLst>
          </p:cNvPr>
          <p:cNvSpPr>
            <a:spLocks noGrp="1"/>
          </p:cNvSpPr>
          <p:nvPr>
            <p:ph type="title"/>
          </p:nvPr>
        </p:nvSpPr>
        <p:spPr/>
        <p:txBody>
          <a:bodyPr/>
          <a:lstStyle/>
          <a:p>
            <a:r>
              <a:rPr lang="en-US" b="1" dirty="0"/>
              <a:t>Identify positive - negative correlation features</a:t>
            </a:r>
          </a:p>
        </p:txBody>
      </p:sp>
      <p:sp>
        <p:nvSpPr>
          <p:cNvPr id="3" name="Content Placeholder 2">
            <a:extLst>
              <a:ext uri="{FF2B5EF4-FFF2-40B4-BE49-F238E27FC236}">
                <a16:creationId xmlns:a16="http://schemas.microsoft.com/office/drawing/2014/main" id="{6BF31D97-96BF-44CE-8900-A2CD7E269DCF}"/>
              </a:ext>
            </a:extLst>
          </p:cNvPr>
          <p:cNvSpPr>
            <a:spLocks noGrp="1"/>
          </p:cNvSpPr>
          <p:nvPr>
            <p:ph idx="1"/>
          </p:nvPr>
        </p:nvSpPr>
        <p:spPr/>
        <p:txBody>
          <a:bodyPr/>
          <a:lstStyle/>
          <a:p>
            <a:pPr fontAlgn="base"/>
            <a:r>
              <a:rPr lang="en-US" dirty="0"/>
              <a:t>Linear regression models performed poorly when using features that are both positively and negatively correlated to the target (app/lights)</a:t>
            </a:r>
          </a:p>
          <a:p>
            <a:pPr fontAlgn="base"/>
            <a:r>
              <a:rPr lang="en-US" dirty="0"/>
              <a:t>Split the dataset into one with positive correlation and one with negative correlation.</a:t>
            </a:r>
          </a:p>
          <a:p>
            <a:pPr fontAlgn="base"/>
            <a:r>
              <a:rPr lang="en-US" dirty="0"/>
              <a:t>A total of four datasets are created, two for appliances and two for lighting, since the positive - negative mix is different for those two targets.</a:t>
            </a:r>
          </a:p>
          <a:p>
            <a:pPr fontAlgn="base"/>
            <a:r>
              <a:rPr lang="en-US" dirty="0"/>
              <a:t>Test this hypothesis during model evaluation</a:t>
            </a:r>
          </a:p>
          <a:p>
            <a:endParaRPr lang="en-US" dirty="0"/>
          </a:p>
        </p:txBody>
      </p:sp>
    </p:spTree>
    <p:extLst>
      <p:ext uri="{BB962C8B-B14F-4D97-AF65-F5344CB8AC3E}">
        <p14:creationId xmlns:p14="http://schemas.microsoft.com/office/powerpoint/2010/main" val="947629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1" name="Arrow: Right 20">
            <a:extLst>
              <a:ext uri="{FF2B5EF4-FFF2-40B4-BE49-F238E27FC236}">
                <a16:creationId xmlns:a16="http://schemas.microsoft.com/office/drawing/2014/main" id="{C5D7F87B-F1BB-472F-854A-06A90C5D286B}"/>
              </a:ext>
            </a:extLst>
          </p:cNvPr>
          <p:cNvSpPr/>
          <p:nvPr/>
        </p:nvSpPr>
        <p:spPr>
          <a:xfrm>
            <a:off x="2232213" y="2329933"/>
            <a:ext cx="1516144" cy="38362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E5727078-A6E9-439D-86E9-B15306A72E1D}"/>
              </a:ext>
            </a:extLst>
          </p:cNvPr>
          <p:cNvSpPr/>
          <p:nvPr/>
        </p:nvSpPr>
        <p:spPr>
          <a:xfrm>
            <a:off x="4527171" y="2373869"/>
            <a:ext cx="1062316" cy="339686"/>
          </a:xfrm>
          <a:prstGeom prst="right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2F8D69AE-00D9-46DA-87ED-AA7BE71999BF}"/>
              </a:ext>
            </a:extLst>
          </p:cNvPr>
          <p:cNvSpPr/>
          <p:nvPr/>
        </p:nvSpPr>
        <p:spPr>
          <a:xfrm>
            <a:off x="9240365" y="2358494"/>
            <a:ext cx="1221444" cy="355060"/>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DAFD284F-CB14-4225-80EA-EC5E2D66EF87}"/>
              </a:ext>
            </a:extLst>
          </p:cNvPr>
          <p:cNvSpPr/>
          <p:nvPr/>
        </p:nvSpPr>
        <p:spPr>
          <a:xfrm>
            <a:off x="6642860" y="2339788"/>
            <a:ext cx="1386138" cy="402877"/>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C119544-D39A-4B5B-978B-8FFE0E16166A}"/>
              </a:ext>
            </a:extLst>
          </p:cNvPr>
          <p:cNvSpPr/>
          <p:nvPr/>
        </p:nvSpPr>
        <p:spPr>
          <a:xfrm>
            <a:off x="5589486" y="2003612"/>
            <a:ext cx="1093694" cy="106722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a:p>
            <a:endParaRPr lang="en-US" dirty="0"/>
          </a:p>
          <a:p>
            <a:r>
              <a:rPr lang="en-US" dirty="0"/>
              <a:t>Scalar</a:t>
            </a:r>
          </a:p>
          <a:p>
            <a:br>
              <a:rPr lang="en-US" dirty="0"/>
            </a:br>
            <a:endParaRPr lang="en-US" dirty="0"/>
          </a:p>
        </p:txBody>
      </p:sp>
      <p:sp>
        <p:nvSpPr>
          <p:cNvPr id="13" name="Rectangle 12">
            <a:extLst>
              <a:ext uri="{FF2B5EF4-FFF2-40B4-BE49-F238E27FC236}">
                <a16:creationId xmlns:a16="http://schemas.microsoft.com/office/drawing/2014/main" id="{537328E0-FD01-4C5E-ABC1-0B857EE5C8CF}"/>
              </a:ext>
            </a:extLst>
          </p:cNvPr>
          <p:cNvSpPr/>
          <p:nvPr/>
        </p:nvSpPr>
        <p:spPr>
          <a:xfrm>
            <a:off x="10181665" y="3416295"/>
            <a:ext cx="2010335" cy="14715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2994851-71EE-4D72-862B-44BED96F6BB3}"/>
              </a:ext>
            </a:extLst>
          </p:cNvPr>
          <p:cNvSpPr/>
          <p:nvPr/>
        </p:nvSpPr>
        <p:spPr>
          <a:xfrm>
            <a:off x="7373467" y="3428128"/>
            <a:ext cx="2523564" cy="163930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C94425C-4F03-48FD-8FE9-281644490D3B}"/>
              </a:ext>
            </a:extLst>
          </p:cNvPr>
          <p:cNvSpPr/>
          <p:nvPr/>
        </p:nvSpPr>
        <p:spPr>
          <a:xfrm>
            <a:off x="5150227" y="3441575"/>
            <a:ext cx="2084294" cy="131781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92E9F93-8F6D-4935-9EE9-B1BC323C58FE}"/>
              </a:ext>
            </a:extLst>
          </p:cNvPr>
          <p:cNvSpPr/>
          <p:nvPr/>
        </p:nvSpPr>
        <p:spPr>
          <a:xfrm>
            <a:off x="3700184" y="3441575"/>
            <a:ext cx="1272988" cy="77992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72D761A-9F84-40DD-B3E9-1914CC8239C9}"/>
              </a:ext>
            </a:extLst>
          </p:cNvPr>
          <p:cNvSpPr/>
          <p:nvPr/>
        </p:nvSpPr>
        <p:spPr>
          <a:xfrm>
            <a:off x="259977" y="3416295"/>
            <a:ext cx="3263152" cy="31520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03BFAD-257F-4420-86EB-83305EBB0D4F}"/>
              </a:ext>
            </a:extLst>
          </p:cNvPr>
          <p:cNvSpPr>
            <a:spLocks noGrp="1"/>
          </p:cNvSpPr>
          <p:nvPr>
            <p:ph type="title"/>
          </p:nvPr>
        </p:nvSpPr>
        <p:spPr/>
        <p:txBody>
          <a:bodyPr/>
          <a:lstStyle/>
          <a:p>
            <a:r>
              <a:rPr lang="en-US" b="1" dirty="0">
                <a:solidFill>
                  <a:schemeClr val="bg1"/>
                </a:solidFill>
              </a:rPr>
              <a:t>Evaluate models through iteration</a:t>
            </a:r>
          </a:p>
        </p:txBody>
      </p:sp>
      <p:sp>
        <p:nvSpPr>
          <p:cNvPr id="4" name="Rectangle 3">
            <a:extLst>
              <a:ext uri="{FF2B5EF4-FFF2-40B4-BE49-F238E27FC236}">
                <a16:creationId xmlns:a16="http://schemas.microsoft.com/office/drawing/2014/main" id="{003B6716-1C1D-4E00-B60F-2648D26D88A1}"/>
              </a:ext>
            </a:extLst>
          </p:cNvPr>
          <p:cNvSpPr/>
          <p:nvPr/>
        </p:nvSpPr>
        <p:spPr>
          <a:xfrm>
            <a:off x="349624" y="3429000"/>
            <a:ext cx="3572435" cy="3139321"/>
          </a:xfrm>
          <a:prstGeom prst="rect">
            <a:avLst/>
          </a:prstGeom>
        </p:spPr>
        <p:txBody>
          <a:bodyPr wrap="square">
            <a:spAutoFit/>
          </a:bodyPr>
          <a:lstStyle/>
          <a:p>
            <a:pPr fontAlgn="base">
              <a:buFont typeface="Arial" panose="020B0604020202020204" pitchFamily="34" charset="0"/>
              <a:buChar char="•"/>
            </a:pPr>
            <a:r>
              <a:rPr lang="en-US" dirty="0">
                <a:solidFill>
                  <a:srgbClr val="FFFFFF"/>
                </a:solidFill>
                <a:latin typeface="Calibri" panose="020F0502020204030204" pitchFamily="34" charset="0"/>
              </a:rPr>
              <a:t>full feature set</a:t>
            </a:r>
            <a:endParaRPr lang="en-US" dirty="0">
              <a:solidFill>
                <a:srgbClr val="FFFFFF"/>
              </a:solidFill>
              <a:latin typeface="Arial" panose="020B0604020202020204" pitchFamily="34" charset="0"/>
            </a:endParaRPr>
          </a:p>
          <a:p>
            <a:pPr fontAlgn="base">
              <a:buFont typeface="Arial" panose="020B0604020202020204" pitchFamily="34" charset="0"/>
              <a:buChar char="•"/>
            </a:pPr>
            <a:r>
              <a:rPr lang="en-US" dirty="0">
                <a:solidFill>
                  <a:srgbClr val="FFFFFF"/>
                </a:solidFill>
                <a:latin typeface="Calibri" panose="020F0502020204030204" pitchFamily="34" charset="0"/>
              </a:rPr>
              <a:t>top 5 RFE ranked for Appliances</a:t>
            </a:r>
            <a:endParaRPr lang="en-US" dirty="0">
              <a:solidFill>
                <a:srgbClr val="FFFFFF"/>
              </a:solidFill>
              <a:latin typeface="Arial" panose="020B0604020202020204" pitchFamily="34" charset="0"/>
            </a:endParaRPr>
          </a:p>
          <a:p>
            <a:pPr fontAlgn="base">
              <a:buFont typeface="Arial" panose="020B0604020202020204" pitchFamily="34" charset="0"/>
              <a:buChar char="•"/>
            </a:pPr>
            <a:r>
              <a:rPr lang="en-US" dirty="0">
                <a:solidFill>
                  <a:srgbClr val="FFFFFF"/>
                </a:solidFill>
                <a:latin typeface="Calibri" panose="020F0502020204030204" pitchFamily="34" charset="0"/>
              </a:rPr>
              <a:t>top 5 RFE ranked for Lights'</a:t>
            </a:r>
            <a:endParaRPr lang="en-US" dirty="0">
              <a:solidFill>
                <a:srgbClr val="FFFFFF"/>
              </a:solidFill>
              <a:latin typeface="Arial" panose="020B0604020202020204" pitchFamily="34" charset="0"/>
            </a:endParaRPr>
          </a:p>
          <a:p>
            <a:pPr fontAlgn="base">
              <a:buFont typeface="Arial" panose="020B0604020202020204" pitchFamily="34" charset="0"/>
              <a:buChar char="•"/>
            </a:pPr>
            <a:r>
              <a:rPr lang="en-US" dirty="0">
                <a:solidFill>
                  <a:srgbClr val="FFFFFF"/>
                </a:solidFill>
                <a:latin typeface="Calibri" panose="020F0502020204030204" pitchFamily="34" charset="0"/>
              </a:rPr>
              <a:t>positive correlation w/</a:t>
            </a:r>
          </a:p>
          <a:p>
            <a:pPr fontAlgn="base"/>
            <a:r>
              <a:rPr lang="en-US" dirty="0">
                <a:solidFill>
                  <a:srgbClr val="FFFFFF"/>
                </a:solidFill>
                <a:latin typeface="Calibri" panose="020F0502020204030204" pitchFamily="34" charset="0"/>
              </a:rPr>
              <a:t> Appliances</a:t>
            </a:r>
            <a:endParaRPr lang="en-US" dirty="0">
              <a:solidFill>
                <a:srgbClr val="FFFFFF"/>
              </a:solidFill>
              <a:latin typeface="Arial" panose="020B0604020202020204" pitchFamily="34" charset="0"/>
            </a:endParaRPr>
          </a:p>
          <a:p>
            <a:pPr fontAlgn="base">
              <a:buFont typeface="Arial" panose="020B0604020202020204" pitchFamily="34" charset="0"/>
              <a:buChar char="•"/>
            </a:pPr>
            <a:r>
              <a:rPr lang="en-US" dirty="0">
                <a:solidFill>
                  <a:srgbClr val="FFFFFF"/>
                </a:solidFill>
                <a:latin typeface="Calibri" panose="020F0502020204030204" pitchFamily="34" charset="0"/>
              </a:rPr>
              <a:t>positive correlation w/</a:t>
            </a:r>
          </a:p>
          <a:p>
            <a:pPr fontAlgn="base"/>
            <a:r>
              <a:rPr lang="en-US" dirty="0">
                <a:solidFill>
                  <a:srgbClr val="FFFFFF"/>
                </a:solidFill>
                <a:latin typeface="Calibri" panose="020F0502020204030204" pitchFamily="34" charset="0"/>
              </a:rPr>
              <a:t> Lights</a:t>
            </a:r>
            <a:endParaRPr lang="en-US" dirty="0">
              <a:solidFill>
                <a:srgbClr val="FFFFFF"/>
              </a:solidFill>
              <a:latin typeface="Arial" panose="020B0604020202020204" pitchFamily="34" charset="0"/>
            </a:endParaRPr>
          </a:p>
          <a:p>
            <a:pPr fontAlgn="base">
              <a:buFont typeface="Arial" panose="020B0604020202020204" pitchFamily="34" charset="0"/>
              <a:buChar char="•"/>
            </a:pPr>
            <a:r>
              <a:rPr lang="en-US" dirty="0">
                <a:solidFill>
                  <a:srgbClr val="FFFFFF"/>
                </a:solidFill>
                <a:latin typeface="Calibri" panose="020F0502020204030204" pitchFamily="34" charset="0"/>
              </a:rPr>
              <a:t>negative correlation w/</a:t>
            </a:r>
          </a:p>
          <a:p>
            <a:pPr fontAlgn="base"/>
            <a:r>
              <a:rPr lang="en-US" dirty="0">
                <a:solidFill>
                  <a:srgbClr val="FFFFFF"/>
                </a:solidFill>
                <a:latin typeface="Calibri" panose="020F0502020204030204" pitchFamily="34" charset="0"/>
              </a:rPr>
              <a:t> Appliances</a:t>
            </a:r>
            <a:endParaRPr lang="en-US" dirty="0">
              <a:solidFill>
                <a:srgbClr val="FFFFFF"/>
              </a:solidFill>
              <a:latin typeface="Arial" panose="020B0604020202020204" pitchFamily="34" charset="0"/>
            </a:endParaRPr>
          </a:p>
          <a:p>
            <a:pPr fontAlgn="base">
              <a:buFont typeface="Arial" panose="020B0604020202020204" pitchFamily="34" charset="0"/>
              <a:buChar char="•"/>
            </a:pPr>
            <a:r>
              <a:rPr lang="en-US" dirty="0">
                <a:solidFill>
                  <a:srgbClr val="FFFFFF"/>
                </a:solidFill>
                <a:latin typeface="Calibri" panose="020F0502020204030204" pitchFamily="34" charset="0"/>
              </a:rPr>
              <a:t>negative correlation w/</a:t>
            </a:r>
          </a:p>
          <a:p>
            <a:pPr fontAlgn="base"/>
            <a:r>
              <a:rPr lang="en-US" dirty="0">
                <a:solidFill>
                  <a:srgbClr val="FFFFFF"/>
                </a:solidFill>
                <a:latin typeface="Calibri" panose="020F0502020204030204" pitchFamily="34" charset="0"/>
              </a:rPr>
              <a:t> Lights</a:t>
            </a:r>
            <a:endParaRPr lang="en-US" dirty="0">
              <a:solidFill>
                <a:srgbClr val="FFFFFF"/>
              </a:solidFill>
              <a:latin typeface="Arial" panose="020B0604020202020204" pitchFamily="34" charset="0"/>
            </a:endParaRPr>
          </a:p>
        </p:txBody>
      </p:sp>
      <p:sp>
        <p:nvSpPr>
          <p:cNvPr id="5" name="Rectangle 4">
            <a:extLst>
              <a:ext uri="{FF2B5EF4-FFF2-40B4-BE49-F238E27FC236}">
                <a16:creationId xmlns:a16="http://schemas.microsoft.com/office/drawing/2014/main" id="{22B61117-2260-492B-88F5-54C5602289F9}"/>
              </a:ext>
            </a:extLst>
          </p:cNvPr>
          <p:cNvSpPr/>
          <p:nvPr/>
        </p:nvSpPr>
        <p:spPr>
          <a:xfrm>
            <a:off x="3718113" y="3429000"/>
            <a:ext cx="1272988" cy="646331"/>
          </a:xfrm>
          <a:prstGeom prst="rect">
            <a:avLst/>
          </a:prstGeom>
        </p:spPr>
        <p:txBody>
          <a:bodyPr wrap="square">
            <a:spAutoFit/>
          </a:bodyPr>
          <a:lstStyle/>
          <a:p>
            <a:pPr fontAlgn="base">
              <a:buFont typeface="Arial" panose="020B0604020202020204" pitchFamily="34" charset="0"/>
              <a:buChar char="•"/>
            </a:pPr>
            <a:r>
              <a:rPr lang="en-US" dirty="0">
                <a:solidFill>
                  <a:srgbClr val="FFFFFF"/>
                </a:solidFill>
                <a:latin typeface="Calibri" panose="020F0502020204030204" pitchFamily="34" charset="0"/>
              </a:rPr>
              <a:t>Appliances</a:t>
            </a:r>
            <a:endParaRPr lang="en-US" dirty="0">
              <a:solidFill>
                <a:srgbClr val="FFFFFF"/>
              </a:solidFill>
              <a:latin typeface="Arial" panose="020B0604020202020204" pitchFamily="34" charset="0"/>
            </a:endParaRPr>
          </a:p>
          <a:p>
            <a:pPr fontAlgn="base">
              <a:buFont typeface="Arial" panose="020B0604020202020204" pitchFamily="34" charset="0"/>
              <a:buChar char="•"/>
            </a:pPr>
            <a:r>
              <a:rPr lang="en-US" dirty="0">
                <a:solidFill>
                  <a:srgbClr val="FFFFFF"/>
                </a:solidFill>
                <a:latin typeface="Calibri" panose="020F0502020204030204" pitchFamily="34" charset="0"/>
              </a:rPr>
              <a:t>Lights</a:t>
            </a:r>
            <a:endParaRPr lang="en-US" dirty="0">
              <a:solidFill>
                <a:srgbClr val="FFFFFF"/>
              </a:solidFill>
              <a:latin typeface="Arial" panose="020B0604020202020204" pitchFamily="34" charset="0"/>
            </a:endParaRPr>
          </a:p>
        </p:txBody>
      </p:sp>
      <p:sp>
        <p:nvSpPr>
          <p:cNvPr id="6" name="Rectangle 5">
            <a:extLst>
              <a:ext uri="{FF2B5EF4-FFF2-40B4-BE49-F238E27FC236}">
                <a16:creationId xmlns:a16="http://schemas.microsoft.com/office/drawing/2014/main" id="{403C9E4A-1F91-484D-AF97-26EA5E7EC985}"/>
              </a:ext>
            </a:extLst>
          </p:cNvPr>
          <p:cNvSpPr/>
          <p:nvPr/>
        </p:nvSpPr>
        <p:spPr>
          <a:xfrm>
            <a:off x="5177118" y="3410471"/>
            <a:ext cx="2084294" cy="1200329"/>
          </a:xfrm>
          <a:prstGeom prst="rect">
            <a:avLst/>
          </a:prstGeom>
        </p:spPr>
        <p:txBody>
          <a:bodyPr wrap="square">
            <a:spAutoFit/>
          </a:bodyPr>
          <a:lstStyle/>
          <a:p>
            <a:pPr fontAlgn="base">
              <a:buFont typeface="Arial" panose="020B0604020202020204" pitchFamily="34" charset="0"/>
              <a:buChar char="•"/>
            </a:pPr>
            <a:r>
              <a:rPr lang="en-US" dirty="0" err="1">
                <a:solidFill>
                  <a:srgbClr val="FFFFFF"/>
                </a:solidFill>
                <a:latin typeface="Calibri" panose="020F0502020204030204" pitchFamily="34" charset="0"/>
              </a:rPr>
              <a:t>StandardScaler</a:t>
            </a:r>
            <a:endParaRPr lang="en-US" dirty="0">
              <a:solidFill>
                <a:srgbClr val="FFFFFF"/>
              </a:solidFill>
              <a:latin typeface="Arial" panose="020B0604020202020204" pitchFamily="34" charset="0"/>
            </a:endParaRPr>
          </a:p>
          <a:p>
            <a:pPr fontAlgn="base">
              <a:buFont typeface="Arial" panose="020B0604020202020204" pitchFamily="34" charset="0"/>
              <a:buChar char="•"/>
            </a:pPr>
            <a:r>
              <a:rPr lang="en-US" dirty="0">
                <a:solidFill>
                  <a:srgbClr val="FFFFFF"/>
                </a:solidFill>
                <a:latin typeface="Calibri" panose="020F0502020204030204" pitchFamily="34" charset="0"/>
              </a:rPr>
              <a:t> </a:t>
            </a:r>
            <a:r>
              <a:rPr lang="en-US" dirty="0" err="1">
                <a:solidFill>
                  <a:srgbClr val="FFFFFF"/>
                </a:solidFill>
                <a:latin typeface="Calibri" panose="020F0502020204030204" pitchFamily="34" charset="0"/>
              </a:rPr>
              <a:t>MinMaxScaler</a:t>
            </a:r>
            <a:r>
              <a:rPr lang="en-US" dirty="0">
                <a:solidFill>
                  <a:srgbClr val="FFFFFF"/>
                </a:solidFill>
                <a:latin typeface="Calibri" panose="020F0502020204030204" pitchFamily="34" charset="0"/>
              </a:rPr>
              <a:t>’</a:t>
            </a:r>
            <a:endParaRPr lang="en-US" dirty="0">
              <a:solidFill>
                <a:srgbClr val="FFFFFF"/>
              </a:solidFill>
              <a:latin typeface="Arial" panose="020B0604020202020204" pitchFamily="34" charset="0"/>
            </a:endParaRPr>
          </a:p>
          <a:p>
            <a:pPr fontAlgn="base">
              <a:buFont typeface="Arial" panose="020B0604020202020204" pitchFamily="34" charset="0"/>
              <a:buChar char="•"/>
            </a:pPr>
            <a:r>
              <a:rPr lang="en-US" dirty="0" err="1">
                <a:solidFill>
                  <a:srgbClr val="FFFFFF"/>
                </a:solidFill>
                <a:latin typeface="Calibri" panose="020F0502020204030204" pitchFamily="34" charset="0"/>
              </a:rPr>
              <a:t>PowerTransformer</a:t>
            </a:r>
            <a:endParaRPr lang="en-US" dirty="0">
              <a:solidFill>
                <a:srgbClr val="FFFFFF"/>
              </a:solidFill>
              <a:latin typeface="Arial" panose="020B0604020202020204" pitchFamily="34" charset="0"/>
            </a:endParaRPr>
          </a:p>
          <a:p>
            <a:pPr fontAlgn="base">
              <a:buFont typeface="Arial" panose="020B0604020202020204" pitchFamily="34" charset="0"/>
              <a:buChar char="•"/>
            </a:pPr>
            <a:r>
              <a:rPr lang="en-US" dirty="0">
                <a:solidFill>
                  <a:srgbClr val="FFFFFF"/>
                </a:solidFill>
                <a:latin typeface="Calibri" panose="020F0502020204030204" pitchFamily="34" charset="0"/>
              </a:rPr>
              <a:t> </a:t>
            </a:r>
            <a:r>
              <a:rPr lang="en-US" dirty="0" err="1">
                <a:solidFill>
                  <a:srgbClr val="FFFFFF"/>
                </a:solidFill>
                <a:latin typeface="Calibri" panose="020F0502020204030204" pitchFamily="34" charset="0"/>
              </a:rPr>
              <a:t>RobustScaler</a:t>
            </a:r>
            <a:endParaRPr lang="en-US" dirty="0">
              <a:solidFill>
                <a:srgbClr val="FFFFFF"/>
              </a:solidFill>
              <a:latin typeface="Arial" panose="020B0604020202020204" pitchFamily="34" charset="0"/>
            </a:endParaRPr>
          </a:p>
        </p:txBody>
      </p:sp>
      <p:sp>
        <p:nvSpPr>
          <p:cNvPr id="7" name="Rectangle 6">
            <a:extLst>
              <a:ext uri="{FF2B5EF4-FFF2-40B4-BE49-F238E27FC236}">
                <a16:creationId xmlns:a16="http://schemas.microsoft.com/office/drawing/2014/main" id="{79676EAF-E92A-45CC-89F9-C2B0F498768A}"/>
              </a:ext>
            </a:extLst>
          </p:cNvPr>
          <p:cNvSpPr/>
          <p:nvPr/>
        </p:nvSpPr>
        <p:spPr>
          <a:xfrm>
            <a:off x="10181665" y="3336667"/>
            <a:ext cx="2084294" cy="1477328"/>
          </a:xfrm>
          <a:prstGeom prst="rect">
            <a:avLst/>
          </a:prstGeom>
        </p:spPr>
        <p:txBody>
          <a:bodyPr wrap="square">
            <a:spAutoFit/>
          </a:bodyPr>
          <a:lstStyle/>
          <a:p>
            <a:pPr fontAlgn="base">
              <a:buFont typeface="Arial" panose="020B0604020202020204" pitchFamily="34" charset="0"/>
              <a:buChar char="•"/>
            </a:pPr>
            <a:r>
              <a:rPr lang="en-US" dirty="0">
                <a:solidFill>
                  <a:srgbClr val="FFFFFF"/>
                </a:solidFill>
                <a:latin typeface="Calibri" panose="020F0502020204030204" pitchFamily="34" charset="0"/>
              </a:rPr>
              <a:t>fit scalar</a:t>
            </a:r>
            <a:endParaRPr lang="en-US" dirty="0">
              <a:solidFill>
                <a:srgbClr val="FFFFFF"/>
              </a:solidFill>
              <a:latin typeface="Arial" panose="020B0604020202020204" pitchFamily="34" charset="0"/>
            </a:endParaRPr>
          </a:p>
          <a:p>
            <a:pPr fontAlgn="base">
              <a:buFont typeface="Arial" panose="020B0604020202020204" pitchFamily="34" charset="0"/>
              <a:buChar char="•"/>
            </a:pPr>
            <a:r>
              <a:rPr lang="en-US" dirty="0">
                <a:solidFill>
                  <a:srgbClr val="FFFFFF"/>
                </a:solidFill>
                <a:latin typeface="Calibri" panose="020F0502020204030204" pitchFamily="34" charset="0"/>
              </a:rPr>
              <a:t>split training &amp; test</a:t>
            </a:r>
            <a:endParaRPr lang="en-US" dirty="0">
              <a:solidFill>
                <a:srgbClr val="FFFFFF"/>
              </a:solidFill>
              <a:latin typeface="Arial" panose="020B0604020202020204" pitchFamily="34" charset="0"/>
            </a:endParaRPr>
          </a:p>
          <a:p>
            <a:pPr fontAlgn="base">
              <a:buFont typeface="Arial" panose="020B0604020202020204" pitchFamily="34" charset="0"/>
              <a:buChar char="•"/>
            </a:pPr>
            <a:r>
              <a:rPr lang="en-US" dirty="0">
                <a:solidFill>
                  <a:srgbClr val="FFFFFF"/>
                </a:solidFill>
                <a:latin typeface="Calibri" panose="020F0502020204030204" pitchFamily="34" charset="0"/>
              </a:rPr>
              <a:t>train</a:t>
            </a:r>
            <a:endParaRPr lang="en-US" dirty="0">
              <a:solidFill>
                <a:srgbClr val="FFFFFF"/>
              </a:solidFill>
              <a:latin typeface="Arial" panose="020B0604020202020204" pitchFamily="34" charset="0"/>
            </a:endParaRPr>
          </a:p>
          <a:p>
            <a:pPr fontAlgn="base">
              <a:buFont typeface="Arial" panose="020B0604020202020204" pitchFamily="34" charset="0"/>
              <a:buChar char="•"/>
            </a:pPr>
            <a:r>
              <a:rPr lang="en-US" dirty="0">
                <a:solidFill>
                  <a:srgbClr val="FFFFFF"/>
                </a:solidFill>
                <a:latin typeface="Calibri" panose="020F0502020204030204" pitchFamily="34" charset="0"/>
              </a:rPr>
              <a:t>Evaluate r2 &amp; MSE</a:t>
            </a:r>
            <a:endParaRPr lang="en-US" dirty="0">
              <a:solidFill>
                <a:srgbClr val="FFFFFF"/>
              </a:solidFill>
              <a:latin typeface="Arial" panose="020B0604020202020204" pitchFamily="34" charset="0"/>
            </a:endParaRPr>
          </a:p>
          <a:p>
            <a:pPr fontAlgn="base">
              <a:buFont typeface="Arial" panose="020B0604020202020204" pitchFamily="34" charset="0"/>
              <a:buChar char="•"/>
            </a:pPr>
            <a:r>
              <a:rPr lang="en-US" dirty="0">
                <a:solidFill>
                  <a:srgbClr val="FFFFFF"/>
                </a:solidFill>
                <a:latin typeface="Calibri" panose="020F0502020204030204" pitchFamily="34" charset="0"/>
              </a:rPr>
              <a:t>Export r2 &amp; MSE</a:t>
            </a:r>
            <a:endParaRPr lang="en-US" dirty="0">
              <a:solidFill>
                <a:srgbClr val="FFFFFF"/>
              </a:solidFill>
              <a:latin typeface="Arial" panose="020B0604020202020204" pitchFamily="34" charset="0"/>
            </a:endParaRPr>
          </a:p>
        </p:txBody>
      </p:sp>
      <p:sp>
        <p:nvSpPr>
          <p:cNvPr id="11" name="Rectangle 10">
            <a:extLst>
              <a:ext uri="{FF2B5EF4-FFF2-40B4-BE49-F238E27FC236}">
                <a16:creationId xmlns:a16="http://schemas.microsoft.com/office/drawing/2014/main" id="{E485D127-E17A-48D6-84F9-256BCBF4BDFE}"/>
              </a:ext>
            </a:extLst>
          </p:cNvPr>
          <p:cNvSpPr/>
          <p:nvPr/>
        </p:nvSpPr>
        <p:spPr>
          <a:xfrm>
            <a:off x="7346576" y="3410471"/>
            <a:ext cx="6096000" cy="1754326"/>
          </a:xfrm>
          <a:prstGeom prst="rect">
            <a:avLst/>
          </a:prstGeom>
        </p:spPr>
        <p:txBody>
          <a:bodyPr>
            <a:spAutoFit/>
          </a:bodyPr>
          <a:lstStyle/>
          <a:p>
            <a:pPr fontAlgn="base">
              <a:buFont typeface="Arial" panose="020B0604020202020204" pitchFamily="34" charset="0"/>
              <a:buChar char="•"/>
            </a:pPr>
            <a:r>
              <a:rPr lang="it-IT" dirty="0">
                <a:solidFill>
                  <a:srgbClr val="FFFFFF"/>
                </a:solidFill>
                <a:latin typeface="Calibri" panose="020F0502020204030204" pitchFamily="34" charset="0"/>
              </a:rPr>
              <a:t>LinearRegression</a:t>
            </a:r>
            <a:endParaRPr lang="it-IT" dirty="0">
              <a:solidFill>
                <a:srgbClr val="FFFFFF"/>
              </a:solidFill>
              <a:latin typeface="Arial" panose="020B0604020202020204" pitchFamily="34" charset="0"/>
            </a:endParaRPr>
          </a:p>
          <a:p>
            <a:pPr fontAlgn="base">
              <a:buFont typeface="Arial" panose="020B0604020202020204" pitchFamily="34" charset="0"/>
              <a:buChar char="•"/>
            </a:pPr>
            <a:r>
              <a:rPr lang="it-IT" dirty="0">
                <a:solidFill>
                  <a:srgbClr val="FFFFFF"/>
                </a:solidFill>
                <a:latin typeface="Calibri" panose="020F0502020204030204" pitchFamily="34" charset="0"/>
              </a:rPr>
              <a:t>Lasso</a:t>
            </a:r>
            <a:endParaRPr lang="it-IT" dirty="0">
              <a:solidFill>
                <a:srgbClr val="FFFFFF"/>
              </a:solidFill>
              <a:latin typeface="Arial" panose="020B0604020202020204" pitchFamily="34" charset="0"/>
            </a:endParaRPr>
          </a:p>
          <a:p>
            <a:pPr fontAlgn="base">
              <a:buFont typeface="Arial" panose="020B0604020202020204" pitchFamily="34" charset="0"/>
              <a:buChar char="•"/>
            </a:pPr>
            <a:r>
              <a:rPr lang="it-IT" dirty="0">
                <a:solidFill>
                  <a:srgbClr val="FFFFFF"/>
                </a:solidFill>
                <a:latin typeface="Calibri" panose="020F0502020204030204" pitchFamily="34" charset="0"/>
              </a:rPr>
              <a:t>Ridge</a:t>
            </a:r>
            <a:endParaRPr lang="it-IT" dirty="0">
              <a:solidFill>
                <a:srgbClr val="FFFFFF"/>
              </a:solidFill>
              <a:latin typeface="Arial" panose="020B0604020202020204" pitchFamily="34" charset="0"/>
            </a:endParaRPr>
          </a:p>
          <a:p>
            <a:pPr fontAlgn="base">
              <a:buFont typeface="Arial" panose="020B0604020202020204" pitchFamily="34" charset="0"/>
              <a:buChar char="•"/>
            </a:pPr>
            <a:r>
              <a:rPr lang="it-IT" dirty="0">
                <a:solidFill>
                  <a:srgbClr val="FFFFFF"/>
                </a:solidFill>
                <a:latin typeface="Calibri" panose="020F0502020204030204" pitchFamily="34" charset="0"/>
              </a:rPr>
              <a:t>ElasticNet</a:t>
            </a:r>
            <a:endParaRPr lang="it-IT" dirty="0">
              <a:solidFill>
                <a:srgbClr val="FFFFFF"/>
              </a:solidFill>
              <a:latin typeface="Arial" panose="020B0604020202020204" pitchFamily="34" charset="0"/>
            </a:endParaRPr>
          </a:p>
          <a:p>
            <a:pPr fontAlgn="base">
              <a:buFont typeface="Arial" panose="020B0604020202020204" pitchFamily="34" charset="0"/>
              <a:buChar char="•"/>
            </a:pPr>
            <a:r>
              <a:rPr lang="it-IT" dirty="0">
                <a:solidFill>
                  <a:srgbClr val="FFFFFF"/>
                </a:solidFill>
                <a:latin typeface="Calibri" panose="020F0502020204030204" pitchFamily="34" charset="0"/>
              </a:rPr>
              <a:t>SVR</a:t>
            </a:r>
            <a:endParaRPr lang="it-IT" dirty="0">
              <a:solidFill>
                <a:srgbClr val="FFFFFF"/>
              </a:solidFill>
              <a:latin typeface="Arial" panose="020B0604020202020204" pitchFamily="34" charset="0"/>
            </a:endParaRPr>
          </a:p>
          <a:p>
            <a:pPr fontAlgn="base">
              <a:buFont typeface="Arial" panose="020B0604020202020204" pitchFamily="34" charset="0"/>
              <a:buChar char="•"/>
            </a:pPr>
            <a:r>
              <a:rPr lang="it-IT" dirty="0">
                <a:solidFill>
                  <a:srgbClr val="FFFFFF"/>
                </a:solidFill>
                <a:latin typeface="Calibri" panose="020F0502020204030204" pitchFamily="34" charset="0"/>
              </a:rPr>
              <a:t>RandomForestRegressor</a:t>
            </a:r>
            <a:endParaRPr lang="it-IT" dirty="0">
              <a:solidFill>
                <a:srgbClr val="FFFFFF"/>
              </a:solidFill>
              <a:latin typeface="Arial" panose="020B0604020202020204" pitchFamily="34" charset="0"/>
            </a:endParaRPr>
          </a:p>
        </p:txBody>
      </p:sp>
      <p:sp>
        <p:nvSpPr>
          <p:cNvPr id="15" name="Oval 14">
            <a:extLst>
              <a:ext uri="{FF2B5EF4-FFF2-40B4-BE49-F238E27FC236}">
                <a16:creationId xmlns:a16="http://schemas.microsoft.com/office/drawing/2014/main" id="{8194321B-D347-4B5A-834B-FBCBC0FD3114}"/>
              </a:ext>
            </a:extLst>
          </p:cNvPr>
          <p:cNvSpPr/>
          <p:nvPr/>
        </p:nvSpPr>
        <p:spPr>
          <a:xfrm>
            <a:off x="1308845" y="1997352"/>
            <a:ext cx="1093694" cy="106231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dirty="0"/>
          </a:p>
          <a:p>
            <a:endParaRPr lang="en-US" dirty="0"/>
          </a:p>
          <a:p>
            <a:r>
              <a:rPr lang="en-US" dirty="0"/>
              <a:t>  Run</a:t>
            </a:r>
          </a:p>
          <a:p>
            <a:br>
              <a:rPr lang="en-US" dirty="0"/>
            </a:br>
            <a:endParaRPr lang="en-US" dirty="0"/>
          </a:p>
        </p:txBody>
      </p:sp>
      <p:sp>
        <p:nvSpPr>
          <p:cNvPr id="16" name="Oval 15">
            <a:extLst>
              <a:ext uri="{FF2B5EF4-FFF2-40B4-BE49-F238E27FC236}">
                <a16:creationId xmlns:a16="http://schemas.microsoft.com/office/drawing/2014/main" id="{4C5665D7-7B5E-4D6D-8072-22D51F2C9B73}"/>
              </a:ext>
            </a:extLst>
          </p:cNvPr>
          <p:cNvSpPr/>
          <p:nvPr/>
        </p:nvSpPr>
        <p:spPr>
          <a:xfrm>
            <a:off x="3748358" y="2003612"/>
            <a:ext cx="1093694" cy="106231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dirty="0"/>
          </a:p>
          <a:p>
            <a:endParaRPr lang="en-US" dirty="0"/>
          </a:p>
          <a:p>
            <a:r>
              <a:rPr lang="en-US" dirty="0"/>
              <a:t>Target</a:t>
            </a:r>
          </a:p>
          <a:p>
            <a:br>
              <a:rPr lang="en-US" dirty="0"/>
            </a:br>
            <a:endParaRPr lang="en-US" dirty="0"/>
          </a:p>
        </p:txBody>
      </p:sp>
      <p:sp>
        <p:nvSpPr>
          <p:cNvPr id="18" name="Oval 17">
            <a:extLst>
              <a:ext uri="{FF2B5EF4-FFF2-40B4-BE49-F238E27FC236}">
                <a16:creationId xmlns:a16="http://schemas.microsoft.com/office/drawing/2014/main" id="{5B2C3012-27F5-41B4-B57B-BABEA054320D}"/>
              </a:ext>
            </a:extLst>
          </p:cNvPr>
          <p:cNvSpPr/>
          <p:nvPr/>
        </p:nvSpPr>
        <p:spPr>
          <a:xfrm>
            <a:off x="8028999" y="1998709"/>
            <a:ext cx="1221445" cy="10672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US" dirty="0"/>
          </a:p>
          <a:p>
            <a:endParaRPr lang="en-US" dirty="0"/>
          </a:p>
          <a:p>
            <a:r>
              <a:rPr lang="en-US" dirty="0"/>
              <a:t>Model</a:t>
            </a:r>
          </a:p>
          <a:p>
            <a:br>
              <a:rPr lang="en-US" dirty="0"/>
            </a:br>
            <a:endParaRPr lang="en-US" dirty="0"/>
          </a:p>
        </p:txBody>
      </p:sp>
      <p:sp>
        <p:nvSpPr>
          <p:cNvPr id="19" name="Oval 18">
            <a:extLst>
              <a:ext uri="{FF2B5EF4-FFF2-40B4-BE49-F238E27FC236}">
                <a16:creationId xmlns:a16="http://schemas.microsoft.com/office/drawing/2014/main" id="{03F16EC2-61E4-4E38-B206-28B6DF800947}"/>
              </a:ext>
            </a:extLst>
          </p:cNvPr>
          <p:cNvSpPr/>
          <p:nvPr/>
        </p:nvSpPr>
        <p:spPr>
          <a:xfrm>
            <a:off x="10461808" y="2003612"/>
            <a:ext cx="1398498" cy="105605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Evaluate</a:t>
            </a:r>
          </a:p>
        </p:txBody>
      </p:sp>
    </p:spTree>
    <p:extLst>
      <p:ext uri="{BB962C8B-B14F-4D97-AF65-F5344CB8AC3E}">
        <p14:creationId xmlns:p14="http://schemas.microsoft.com/office/powerpoint/2010/main" val="1335435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8DFBA-84B1-488A-8DFD-21F7161D9760}"/>
              </a:ext>
            </a:extLst>
          </p:cNvPr>
          <p:cNvSpPr>
            <a:spLocks noGrp="1"/>
          </p:cNvSpPr>
          <p:nvPr>
            <p:ph type="title"/>
          </p:nvPr>
        </p:nvSpPr>
        <p:spPr/>
        <p:txBody>
          <a:bodyPr/>
          <a:lstStyle/>
          <a:p>
            <a:r>
              <a:rPr lang="en-US" b="1" dirty="0"/>
              <a:t>Easy ML Class</a:t>
            </a:r>
          </a:p>
        </p:txBody>
      </p:sp>
      <p:sp>
        <p:nvSpPr>
          <p:cNvPr id="3" name="Content Placeholder 2">
            <a:extLst>
              <a:ext uri="{FF2B5EF4-FFF2-40B4-BE49-F238E27FC236}">
                <a16:creationId xmlns:a16="http://schemas.microsoft.com/office/drawing/2014/main" id="{E147979D-F4F7-4DB7-A277-6C741CC939EB}"/>
              </a:ext>
            </a:extLst>
          </p:cNvPr>
          <p:cNvSpPr>
            <a:spLocks noGrp="1"/>
          </p:cNvSpPr>
          <p:nvPr>
            <p:ph idx="1"/>
          </p:nvPr>
        </p:nvSpPr>
        <p:spPr/>
        <p:txBody>
          <a:bodyPr/>
          <a:lstStyle/>
          <a:p>
            <a:pPr fontAlgn="base"/>
            <a:r>
              <a:rPr lang="en-US" sz="2400" dirty="0"/>
              <a:t>Allows a developer to access machine learning models by simply giving known inputs and outputs.</a:t>
            </a:r>
          </a:p>
          <a:p>
            <a:pPr fontAlgn="base"/>
            <a:r>
              <a:rPr lang="en-US" sz="2400" dirty="0"/>
              <a:t>Iterate through combinations of scalars and machine learning models to identify the best model for any ml problem.</a:t>
            </a:r>
          </a:p>
          <a:p>
            <a:pPr fontAlgn="base"/>
            <a:r>
              <a:rPr lang="en-US" sz="2400" dirty="0"/>
              <a:t>Output dictionary object with each model ready to use for end user</a:t>
            </a:r>
          </a:p>
          <a:p>
            <a:pPr fontAlgn="base"/>
            <a:r>
              <a:rPr lang="en-US" sz="2400" dirty="0"/>
              <a:t>Below is an example of the dictionary object output:</a:t>
            </a:r>
          </a:p>
          <a:p>
            <a:endParaRPr lang="en-US" dirty="0"/>
          </a:p>
        </p:txBody>
      </p:sp>
      <p:pic>
        <p:nvPicPr>
          <p:cNvPr id="1026" name="Picture 2">
            <a:extLst>
              <a:ext uri="{FF2B5EF4-FFF2-40B4-BE49-F238E27FC236}">
                <a16:creationId xmlns:a16="http://schemas.microsoft.com/office/drawing/2014/main" id="{CABCA8C9-CAC9-4FCC-B93C-E50A491730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82036"/>
            <a:ext cx="12192000" cy="2675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729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1FDA4-6D06-415E-A8B3-C467F648187C}"/>
              </a:ext>
            </a:extLst>
          </p:cNvPr>
          <p:cNvSpPr>
            <a:spLocks noGrp="1"/>
          </p:cNvSpPr>
          <p:nvPr>
            <p:ph type="title"/>
          </p:nvPr>
        </p:nvSpPr>
        <p:spPr/>
        <p:txBody>
          <a:bodyPr/>
          <a:lstStyle/>
          <a:p>
            <a:r>
              <a:rPr lang="en-US" b="1" dirty="0" err="1"/>
              <a:t>EasyML</a:t>
            </a:r>
            <a:r>
              <a:rPr lang="en-US" b="1" dirty="0"/>
              <a:t> pseudocode</a:t>
            </a:r>
          </a:p>
        </p:txBody>
      </p:sp>
      <p:sp>
        <p:nvSpPr>
          <p:cNvPr id="4" name="Rectangle 3">
            <a:extLst>
              <a:ext uri="{FF2B5EF4-FFF2-40B4-BE49-F238E27FC236}">
                <a16:creationId xmlns:a16="http://schemas.microsoft.com/office/drawing/2014/main" id="{5D1EE156-D1D3-4F3C-AFA1-F24B6F558227}"/>
              </a:ext>
            </a:extLst>
          </p:cNvPr>
          <p:cNvSpPr/>
          <p:nvPr/>
        </p:nvSpPr>
        <p:spPr>
          <a:xfrm>
            <a:off x="838199" y="1690688"/>
            <a:ext cx="10753165" cy="4442242"/>
          </a:xfrm>
          <a:prstGeom prst="rect">
            <a:avLst/>
          </a:prstGeom>
        </p:spPr>
        <p:txBody>
          <a:bodyPr wrap="square">
            <a:spAutoFit/>
          </a:bodyPr>
          <a:lstStyle/>
          <a:p>
            <a:pPr>
              <a:spcBef>
                <a:spcPts val="1000"/>
              </a:spcBef>
            </a:pPr>
            <a:r>
              <a:rPr lang="en-US" dirty="0">
                <a:solidFill>
                  <a:srgbClr val="000000"/>
                </a:solidFill>
                <a:latin typeface="Calibri" panose="020F0502020204030204" pitchFamily="34" charset="0"/>
              </a:rPr>
              <a:t>class </a:t>
            </a:r>
            <a:r>
              <a:rPr lang="en-US" dirty="0" err="1">
                <a:solidFill>
                  <a:srgbClr val="000000"/>
                </a:solidFill>
                <a:latin typeface="Calibri" panose="020F0502020204030204" pitchFamily="34" charset="0"/>
              </a:rPr>
              <a:t>Easy_ML</a:t>
            </a:r>
            <a:r>
              <a:rPr lang="en-US" dirty="0">
                <a:solidFill>
                  <a:srgbClr val="000000"/>
                </a:solidFill>
                <a:latin typeface="Calibri" panose="020F0502020204030204" pitchFamily="34" charset="0"/>
              </a:rPr>
              <a:t>(object):</a:t>
            </a:r>
            <a:endParaRPr lang="en-US" dirty="0"/>
          </a:p>
          <a:p>
            <a:pPr>
              <a:spcBef>
                <a:spcPts val="1000"/>
              </a:spcBef>
            </a:pPr>
            <a:r>
              <a:rPr lang="en-US" dirty="0">
                <a:solidFill>
                  <a:srgbClr val="000000"/>
                </a:solidFill>
                <a:latin typeface="Calibri" panose="020F0502020204030204" pitchFamily="34" charset="0"/>
              </a:rPr>
              <a:t>	def __</a:t>
            </a:r>
            <a:r>
              <a:rPr lang="en-US" dirty="0" err="1">
                <a:solidFill>
                  <a:srgbClr val="000000"/>
                </a:solidFill>
                <a:latin typeface="Calibri" panose="020F0502020204030204" pitchFamily="34" charset="0"/>
              </a:rPr>
              <a:t>init</a:t>
            </a:r>
            <a:r>
              <a:rPr lang="en-US" dirty="0">
                <a:solidFill>
                  <a:srgbClr val="000000"/>
                </a:solidFill>
                <a:latin typeface="Calibri" panose="020F0502020204030204" pitchFamily="34" charset="0"/>
              </a:rPr>
              <a:t>__(self, X, y):</a:t>
            </a:r>
            <a:endParaRPr lang="en-US" dirty="0"/>
          </a:p>
          <a:p>
            <a:pPr>
              <a:spcBef>
                <a:spcPts val="1000"/>
              </a:spcBef>
            </a:pPr>
            <a:r>
              <a:rPr lang="en-US" dirty="0">
                <a:solidFill>
                  <a:srgbClr val="000000"/>
                </a:solidFill>
                <a:latin typeface="Calibri" panose="020F0502020204030204" pitchFamily="34" charset="0"/>
              </a:rPr>
              <a:t>        		#Initialize object pass in inputs and outputs and results dictionary</a:t>
            </a:r>
            <a:endParaRPr lang="en-US" dirty="0"/>
          </a:p>
          <a:p>
            <a:pPr>
              <a:spcBef>
                <a:spcPts val="1000"/>
              </a:spcBef>
            </a:pPr>
            <a:r>
              <a:rPr lang="en-US" dirty="0">
                <a:solidFill>
                  <a:srgbClr val="000000"/>
                </a:solidFill>
                <a:latin typeface="Calibri" panose="020F0502020204030204" pitchFamily="34" charset="0"/>
              </a:rPr>
              <a:t>	def </a:t>
            </a:r>
            <a:r>
              <a:rPr lang="en-US" dirty="0" err="1">
                <a:solidFill>
                  <a:srgbClr val="000000"/>
                </a:solidFill>
                <a:latin typeface="Calibri" panose="020F0502020204030204" pitchFamily="34" charset="0"/>
              </a:rPr>
              <a:t>find_best_model</a:t>
            </a:r>
            <a:r>
              <a:rPr lang="en-US" dirty="0">
                <a:solidFill>
                  <a:srgbClr val="000000"/>
                </a:solidFill>
                <a:latin typeface="Calibri" panose="020F0502020204030204" pitchFamily="34" charset="0"/>
              </a:rPr>
              <a:t>():</a:t>
            </a:r>
            <a:endParaRPr lang="en-US" dirty="0"/>
          </a:p>
          <a:p>
            <a:pPr>
              <a:spcBef>
                <a:spcPts val="1000"/>
              </a:spcBef>
            </a:pPr>
            <a:r>
              <a:rPr lang="en-US" dirty="0">
                <a:solidFill>
                  <a:srgbClr val="000000"/>
                </a:solidFill>
                <a:latin typeface="Calibri" panose="020F0502020204030204" pitchFamily="34" charset="0"/>
              </a:rPr>
              <a:t>		def </a:t>
            </a:r>
            <a:r>
              <a:rPr lang="en-US" dirty="0" err="1">
                <a:solidFill>
                  <a:srgbClr val="000000"/>
                </a:solidFill>
                <a:latin typeface="Calibri" panose="020F0502020204030204" pitchFamily="34" charset="0"/>
              </a:rPr>
              <a:t>transform_selection</a:t>
            </a:r>
            <a:r>
              <a:rPr lang="en-US" dirty="0">
                <a:solidFill>
                  <a:srgbClr val="000000"/>
                </a:solidFill>
                <a:latin typeface="Calibri" panose="020F0502020204030204" pitchFamily="34" charset="0"/>
              </a:rPr>
              <a:t>(</a:t>
            </a:r>
            <a:r>
              <a:rPr lang="en-US" dirty="0" err="1">
                <a:solidFill>
                  <a:srgbClr val="000000"/>
                </a:solidFill>
                <a:latin typeface="Calibri" panose="020F0502020204030204" pitchFamily="34" charset="0"/>
              </a:rPr>
              <a:t>transform_type</a:t>
            </a:r>
            <a:r>
              <a:rPr lang="en-US" dirty="0">
                <a:solidFill>
                  <a:srgbClr val="000000"/>
                </a:solidFill>
                <a:latin typeface="Calibri" panose="020F0502020204030204" pitchFamily="34" charset="0"/>
              </a:rPr>
              <a:t>):</a:t>
            </a:r>
            <a:endParaRPr lang="en-US" dirty="0"/>
          </a:p>
          <a:p>
            <a:pPr>
              <a:spcBef>
                <a:spcPts val="1000"/>
              </a:spcBef>
            </a:pPr>
            <a:r>
              <a:rPr lang="en-US" dirty="0">
                <a:solidFill>
                  <a:srgbClr val="000000"/>
                </a:solidFill>
                <a:latin typeface="Calibri" panose="020F0502020204030204" pitchFamily="34" charset="0"/>
              </a:rPr>
              <a:t>			this function is used in the </a:t>
            </a:r>
            <a:r>
              <a:rPr lang="en-US" dirty="0" err="1">
                <a:solidFill>
                  <a:srgbClr val="000000"/>
                </a:solidFill>
                <a:latin typeface="Calibri" panose="020F0502020204030204" pitchFamily="34" charset="0"/>
              </a:rPr>
              <a:t>find_best_model</a:t>
            </a:r>
            <a:r>
              <a:rPr lang="en-US" dirty="0">
                <a:solidFill>
                  <a:srgbClr val="000000"/>
                </a:solidFill>
                <a:latin typeface="Calibri" panose="020F0502020204030204" pitchFamily="34" charset="0"/>
              </a:rPr>
              <a:t> and takes an input of a transformation 			type and outputs the corresponding transformer object</a:t>
            </a:r>
            <a:endParaRPr lang="en-US" dirty="0"/>
          </a:p>
          <a:p>
            <a:pPr>
              <a:spcBef>
                <a:spcPts val="1000"/>
              </a:spcBef>
            </a:pPr>
            <a:r>
              <a:rPr lang="en-US" dirty="0">
                <a:solidFill>
                  <a:srgbClr val="000000"/>
                </a:solidFill>
                <a:latin typeface="Calibri" panose="020F0502020204030204" pitchFamily="34" charset="0"/>
              </a:rPr>
              <a:t>	# reshape X and y</a:t>
            </a:r>
            <a:endParaRPr lang="en-US" dirty="0"/>
          </a:p>
          <a:p>
            <a:pPr>
              <a:spcBef>
                <a:spcPts val="1000"/>
              </a:spcBef>
            </a:pPr>
            <a:r>
              <a:rPr lang="en-US" dirty="0">
                <a:solidFill>
                  <a:srgbClr val="000000"/>
                </a:solidFill>
                <a:latin typeface="Calibri" panose="020F0502020204030204" pitchFamily="34" charset="0"/>
              </a:rPr>
              <a:t>	#split X and y</a:t>
            </a:r>
            <a:endParaRPr lang="en-US" dirty="0"/>
          </a:p>
          <a:p>
            <a:pPr>
              <a:spcBef>
                <a:spcPts val="1000"/>
              </a:spcBef>
            </a:pPr>
            <a:r>
              <a:rPr lang="en-US" dirty="0">
                <a:solidFill>
                  <a:srgbClr val="000000"/>
                </a:solidFill>
                <a:latin typeface="Calibri" panose="020F0502020204030204" pitchFamily="34" charset="0"/>
              </a:rPr>
              <a:t>	#iterate through all the combinations of scalars and models and add r2, MSE, and models to results 	dictionary</a:t>
            </a:r>
            <a:endParaRPr lang="en-US" dirty="0"/>
          </a:p>
          <a:p>
            <a:r>
              <a:rPr lang="en-US" dirty="0">
                <a:solidFill>
                  <a:srgbClr val="000000"/>
                </a:solidFill>
                <a:latin typeface="Calibri" panose="020F0502020204030204" pitchFamily="34" charset="0"/>
              </a:rPr>
              <a:t>	#return results dictionary</a:t>
            </a:r>
            <a:endParaRPr lang="en-US" dirty="0"/>
          </a:p>
        </p:txBody>
      </p:sp>
    </p:spTree>
    <p:extLst>
      <p:ext uri="{BB962C8B-B14F-4D97-AF65-F5344CB8AC3E}">
        <p14:creationId xmlns:p14="http://schemas.microsoft.com/office/powerpoint/2010/main" val="3520406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0FB40-0F5B-4E8B-8179-D8D134AF8A1A}"/>
              </a:ext>
            </a:extLst>
          </p:cNvPr>
          <p:cNvSpPr>
            <a:spLocks noGrp="1"/>
          </p:cNvSpPr>
          <p:nvPr>
            <p:ph type="title"/>
          </p:nvPr>
        </p:nvSpPr>
        <p:spPr>
          <a:xfrm>
            <a:off x="838200" y="-372629"/>
            <a:ext cx="10515600" cy="1325563"/>
          </a:xfrm>
        </p:spPr>
        <p:txBody>
          <a:bodyPr/>
          <a:lstStyle/>
          <a:p>
            <a:r>
              <a:rPr lang="en-US" dirty="0"/>
              <a:t>Results</a:t>
            </a:r>
          </a:p>
        </p:txBody>
      </p:sp>
      <p:pic>
        <p:nvPicPr>
          <p:cNvPr id="2060" name="Picture 12">
            <a:extLst>
              <a:ext uri="{FF2B5EF4-FFF2-40B4-BE49-F238E27FC236}">
                <a16:creationId xmlns:a16="http://schemas.microsoft.com/office/drawing/2014/main" id="{144E74C0-C1AC-4B2E-BDF4-A760D2B75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88880"/>
            <a:ext cx="4062845" cy="20193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1EC0584B-2F03-48AD-BE3D-868985685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2844" y="1098405"/>
            <a:ext cx="4270664" cy="200025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FFA407E8-C92A-434D-A292-0CBD1EC120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382" y="1098404"/>
            <a:ext cx="3941618" cy="2000251"/>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23D144E1-89E7-498B-B6D0-55B1BEA6E4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098655"/>
            <a:ext cx="4062845" cy="199072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6B66854F-123A-4712-8FD9-2C9ADFDAC4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2845" y="3031980"/>
            <a:ext cx="4270663" cy="20574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AC20990B-BE9E-4CEC-B24E-48662534A5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0382" y="3067912"/>
            <a:ext cx="3941619" cy="201930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532FE308-FAFC-48E1-91A5-2C0138954C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5003655"/>
            <a:ext cx="4062846" cy="1854345"/>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254AE307-02BA-4B61-8196-CBF04303CF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62845" y="5470889"/>
            <a:ext cx="3661930" cy="1005601"/>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3A2E36A9-FB63-4046-B85A-B755514C3D3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24775" y="5087213"/>
            <a:ext cx="4467225" cy="177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706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73752">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0CDF189B-FE37-B248-925D-AA334537B03C}"/>
              </a:ext>
            </a:extLst>
          </p:cNvPr>
          <p:cNvPicPr>
            <a:picLocks noChangeAspect="1"/>
          </p:cNvPicPr>
          <p:nvPr/>
        </p:nvPicPr>
        <p:blipFill rotWithShape="1">
          <a:blip r:embed="rId2"/>
          <a:srcRect r="1" b="6520"/>
          <a:stretch/>
        </p:blipFill>
        <p:spPr>
          <a:xfrm>
            <a:off x="327547" y="321733"/>
            <a:ext cx="7058306" cy="4107392"/>
          </a:xfrm>
          <a:prstGeom prst="rect">
            <a:avLst/>
          </a:prstGeom>
        </p:spPr>
      </p:pic>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DE521CE-71ED-2C4D-A23C-A016633C5EF6}"/>
              </a:ext>
            </a:extLst>
          </p:cNvPr>
          <p:cNvSpPr>
            <a:spLocks noGrp="1"/>
          </p:cNvSpPr>
          <p:nvPr>
            <p:ph idx="1"/>
          </p:nvPr>
        </p:nvSpPr>
        <p:spPr>
          <a:xfrm>
            <a:off x="7643447" y="492370"/>
            <a:ext cx="4114799" cy="5896526"/>
          </a:xfrm>
        </p:spPr>
        <p:txBody>
          <a:bodyPr anchor="ctr">
            <a:normAutofit fontScale="62500" lnSpcReduction="20000"/>
          </a:bodyPr>
          <a:lstStyle/>
          <a:p>
            <a:pPr marL="0" indent="0">
              <a:buNone/>
            </a:pPr>
            <a:endParaRPr lang="en-US" sz="1500" dirty="0">
              <a:solidFill>
                <a:srgbClr val="FFFFFF"/>
              </a:solidFill>
            </a:endParaRPr>
          </a:p>
          <a:p>
            <a:r>
              <a:rPr lang="en-US" sz="4000" dirty="0">
                <a:solidFill>
                  <a:srgbClr val="FFFFFF"/>
                </a:solidFill>
              </a:rPr>
              <a:t>Connected appliances</a:t>
            </a:r>
          </a:p>
          <a:p>
            <a:r>
              <a:rPr lang="en-US" sz="4000" dirty="0">
                <a:solidFill>
                  <a:srgbClr val="FFFFFF"/>
                </a:solidFill>
              </a:rPr>
              <a:t>Smart home security systems</a:t>
            </a:r>
          </a:p>
          <a:p>
            <a:r>
              <a:rPr lang="en-US" sz="4000" dirty="0">
                <a:solidFill>
                  <a:srgbClr val="FFFFFF"/>
                </a:solidFill>
              </a:rPr>
              <a:t>Autonomous farming equipment</a:t>
            </a:r>
          </a:p>
          <a:p>
            <a:r>
              <a:rPr lang="en-US" sz="4000" dirty="0">
                <a:solidFill>
                  <a:srgbClr val="FFFFFF"/>
                </a:solidFill>
              </a:rPr>
              <a:t>Wearable health monitors</a:t>
            </a:r>
          </a:p>
          <a:p>
            <a:r>
              <a:rPr lang="en-US" sz="4000" dirty="0">
                <a:solidFill>
                  <a:srgbClr val="FFFFFF"/>
                </a:solidFill>
              </a:rPr>
              <a:t>Smart factory equipment</a:t>
            </a:r>
          </a:p>
          <a:p>
            <a:r>
              <a:rPr lang="en-US" sz="4000" dirty="0">
                <a:solidFill>
                  <a:srgbClr val="FFFFFF"/>
                </a:solidFill>
              </a:rPr>
              <a:t>Wireless inventory trackers</a:t>
            </a:r>
          </a:p>
          <a:p>
            <a:r>
              <a:rPr lang="en-US" sz="4000" dirty="0">
                <a:solidFill>
                  <a:srgbClr val="FFFFFF"/>
                </a:solidFill>
              </a:rPr>
              <a:t>Ultra–high speed wireless internet</a:t>
            </a:r>
          </a:p>
          <a:p>
            <a:r>
              <a:rPr lang="en-US" sz="4000" dirty="0">
                <a:solidFill>
                  <a:srgbClr val="FFFFFF"/>
                </a:solidFill>
              </a:rPr>
              <a:t>Biometric cybersecurity scanners</a:t>
            </a:r>
          </a:p>
          <a:p>
            <a:r>
              <a:rPr lang="en-US" sz="4000" dirty="0">
                <a:solidFill>
                  <a:srgbClr val="FFFFFF"/>
                </a:solidFill>
              </a:rPr>
              <a:t>Shipping container and logistics tracking</a:t>
            </a:r>
          </a:p>
          <a:p>
            <a:endParaRPr lang="en-US" sz="1700" dirty="0">
              <a:solidFill>
                <a:srgbClr val="FFFFFF"/>
              </a:solidFill>
            </a:endParaRPr>
          </a:p>
        </p:txBody>
      </p:sp>
      <p:sp>
        <p:nvSpPr>
          <p:cNvPr id="11" name="TextBox 10">
            <a:extLst>
              <a:ext uri="{FF2B5EF4-FFF2-40B4-BE49-F238E27FC236}">
                <a16:creationId xmlns:a16="http://schemas.microsoft.com/office/drawing/2014/main" id="{5E9F30C3-A54C-3F4C-86FB-B108D2907838}"/>
              </a:ext>
            </a:extLst>
          </p:cNvPr>
          <p:cNvSpPr txBox="1"/>
          <p:nvPr/>
        </p:nvSpPr>
        <p:spPr>
          <a:xfrm>
            <a:off x="433754" y="4877024"/>
            <a:ext cx="6836477" cy="1354217"/>
          </a:xfrm>
          <a:prstGeom prst="rect">
            <a:avLst/>
          </a:prstGeom>
          <a:noFill/>
        </p:spPr>
        <p:txBody>
          <a:bodyPr wrap="square" rtlCol="0">
            <a:spAutoFit/>
          </a:bodyPr>
          <a:lstStyle/>
          <a:p>
            <a:r>
              <a:rPr lang="en-US" sz="3200" dirty="0">
                <a:solidFill>
                  <a:srgbClr val="FFFFFF"/>
                </a:solidFill>
              </a:rPr>
              <a:t>Autonomous electrical and mechanical devices sharing data on the Internet</a:t>
            </a:r>
          </a:p>
          <a:p>
            <a:endParaRPr lang="en-US" dirty="0"/>
          </a:p>
        </p:txBody>
      </p:sp>
    </p:spTree>
    <p:extLst>
      <p:ext uri="{BB962C8B-B14F-4D97-AF65-F5344CB8AC3E}">
        <p14:creationId xmlns:p14="http://schemas.microsoft.com/office/powerpoint/2010/main" val="4046120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7FFC7-7476-9C49-9225-F0658CD52208}"/>
              </a:ext>
            </a:extLst>
          </p:cNvPr>
          <p:cNvSpPr>
            <a:spLocks noGrp="1"/>
          </p:cNvSpPr>
          <p:nvPr>
            <p:ph type="title"/>
          </p:nvPr>
        </p:nvSpPr>
        <p:spPr>
          <a:xfrm>
            <a:off x="419252" y="466433"/>
            <a:ext cx="7474172" cy="860344"/>
          </a:xfrm>
        </p:spPr>
        <p:txBody>
          <a:bodyPr>
            <a:normAutofit/>
          </a:bodyPr>
          <a:lstStyle/>
          <a:p>
            <a:r>
              <a:rPr lang="en-US" dirty="0"/>
              <a:t>Use case</a:t>
            </a:r>
          </a:p>
        </p:txBody>
      </p:sp>
      <p:sp>
        <p:nvSpPr>
          <p:cNvPr id="30" name="Content Placeholder 2">
            <a:extLst>
              <a:ext uri="{FF2B5EF4-FFF2-40B4-BE49-F238E27FC236}">
                <a16:creationId xmlns:a16="http://schemas.microsoft.com/office/drawing/2014/main" id="{EF302A6A-4291-4A41-9692-A8784C7C5C6C}"/>
              </a:ext>
            </a:extLst>
          </p:cNvPr>
          <p:cNvSpPr>
            <a:spLocks noGrp="1"/>
          </p:cNvSpPr>
          <p:nvPr>
            <p:ph idx="1"/>
          </p:nvPr>
        </p:nvSpPr>
        <p:spPr>
          <a:xfrm>
            <a:off x="419252" y="1326777"/>
            <a:ext cx="8193740" cy="4211420"/>
          </a:xfrm>
        </p:spPr>
        <p:txBody>
          <a:bodyPr anchor="ctr">
            <a:noAutofit/>
          </a:bodyPr>
          <a:lstStyle/>
          <a:p>
            <a:r>
              <a:rPr lang="en-US" dirty="0"/>
              <a:t>A home has an IoT network to collect sensor measurements, which include:</a:t>
            </a:r>
          </a:p>
          <a:p>
            <a:pPr lvl="1"/>
            <a:r>
              <a:rPr lang="en-US" sz="2800" dirty="0"/>
              <a:t>Temperature and humidity readings from sensors in multiple rooms throughout the house</a:t>
            </a:r>
          </a:p>
          <a:p>
            <a:pPr lvl="1"/>
            <a:r>
              <a:rPr lang="en-US" sz="2800" dirty="0"/>
              <a:t>Current weather at the local airport</a:t>
            </a:r>
          </a:p>
          <a:p>
            <a:pPr lvl="1"/>
            <a:r>
              <a:rPr lang="en-US" sz="2800" dirty="0"/>
              <a:t>Measurements every 10 minutes</a:t>
            </a:r>
          </a:p>
          <a:p>
            <a:r>
              <a:rPr lang="en-US" dirty="0"/>
              <a:t>Can this data be used to predict energy usage?</a:t>
            </a:r>
          </a:p>
          <a:p>
            <a:r>
              <a:rPr lang="en-US" dirty="0"/>
              <a:t>If so, how … and how well?</a:t>
            </a:r>
          </a:p>
        </p:txBody>
      </p:sp>
      <p:sp>
        <p:nvSpPr>
          <p:cNvPr id="31"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6" descr="Database">
            <a:extLst>
              <a:ext uri="{FF2B5EF4-FFF2-40B4-BE49-F238E27FC236}">
                <a16:creationId xmlns:a16="http://schemas.microsoft.com/office/drawing/2014/main" id="{C4F8879B-7604-4FEF-8FD9-3B95A0F5CD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619148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8659A-3E28-954D-9C81-B732935F9C09}"/>
              </a:ext>
            </a:extLst>
          </p:cNvPr>
          <p:cNvSpPr>
            <a:spLocks noGrp="1"/>
          </p:cNvSpPr>
          <p:nvPr>
            <p:ph type="title"/>
          </p:nvPr>
        </p:nvSpPr>
        <p:spPr>
          <a:xfrm>
            <a:off x="686834" y="591344"/>
            <a:ext cx="3200400" cy="5585619"/>
          </a:xfrm>
        </p:spPr>
        <p:txBody>
          <a:bodyPr>
            <a:normAutofit/>
          </a:bodyPr>
          <a:lstStyle/>
          <a:p>
            <a:r>
              <a:rPr lang="en-US">
                <a:solidFill>
                  <a:srgbClr val="FFFFFF"/>
                </a:solidFill>
              </a:rPr>
              <a:t>Problem statement</a:t>
            </a:r>
          </a:p>
        </p:txBody>
      </p:sp>
      <p:sp>
        <p:nvSpPr>
          <p:cNvPr id="30" name="Arc 2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F6602FB-1B75-414A-90DF-3C4C19E579B6}"/>
              </a:ext>
            </a:extLst>
          </p:cNvPr>
          <p:cNvSpPr>
            <a:spLocks noGrp="1"/>
          </p:cNvSpPr>
          <p:nvPr>
            <p:ph idx="1"/>
          </p:nvPr>
        </p:nvSpPr>
        <p:spPr>
          <a:xfrm>
            <a:off x="4571020" y="1664758"/>
            <a:ext cx="6906491" cy="3438789"/>
          </a:xfrm>
        </p:spPr>
        <p:txBody>
          <a:bodyPr anchor="ctr">
            <a:normAutofit/>
          </a:bodyPr>
          <a:lstStyle/>
          <a:p>
            <a:r>
              <a:rPr lang="en-US" dirty="0"/>
              <a:t>Analyze the available data for predictive value</a:t>
            </a:r>
          </a:p>
          <a:p>
            <a:r>
              <a:rPr lang="en-US" dirty="0"/>
              <a:t>Train and evaluate multiple models with actual data.</a:t>
            </a:r>
          </a:p>
          <a:p>
            <a:r>
              <a:rPr lang="en-US" dirty="0"/>
              <a:t>Select the linear or non-linear regression model that most accurately predicts home energy usage</a:t>
            </a:r>
          </a:p>
          <a:p>
            <a:endParaRPr lang="en-US" dirty="0"/>
          </a:p>
        </p:txBody>
      </p:sp>
    </p:spTree>
    <p:extLst>
      <p:ext uri="{BB962C8B-B14F-4D97-AF65-F5344CB8AC3E}">
        <p14:creationId xmlns:p14="http://schemas.microsoft.com/office/powerpoint/2010/main" val="1191291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88957B-A778-4941-8DD0-FEF615228B4E}"/>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Dataset features</a:t>
            </a:r>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8353002-491D-8C40-90E2-E5E3A76D281C}"/>
              </a:ext>
            </a:extLst>
          </p:cNvPr>
          <p:cNvSpPr>
            <a:spLocks noGrp="1"/>
          </p:cNvSpPr>
          <p:nvPr>
            <p:ph idx="1"/>
          </p:nvPr>
        </p:nvSpPr>
        <p:spPr>
          <a:xfrm>
            <a:off x="4447308" y="591344"/>
            <a:ext cx="6906491" cy="5585619"/>
          </a:xfrm>
        </p:spPr>
        <p:txBody>
          <a:bodyPr numCol="3" anchor="ctr">
            <a:normAutofit/>
          </a:bodyPr>
          <a:lstStyle/>
          <a:p>
            <a:pPr marL="0" indent="0">
              <a:buNone/>
            </a:pPr>
            <a:r>
              <a:rPr lang="en-US" sz="1800" b="1" u="sng" dirty="0"/>
              <a:t>Date</a:t>
            </a:r>
            <a:endParaRPr lang="en-US" sz="1800" u="sng" dirty="0"/>
          </a:p>
          <a:p>
            <a:r>
              <a:rPr lang="en-US" sz="1800" b="1" dirty="0"/>
              <a:t>date</a:t>
            </a:r>
            <a:r>
              <a:rPr lang="en-US" sz="1800" dirty="0"/>
              <a:t> – date and time</a:t>
            </a:r>
          </a:p>
          <a:p>
            <a:pPr marL="0" indent="0">
              <a:buNone/>
            </a:pPr>
            <a:r>
              <a:rPr lang="en-US" sz="1800" b="1" u="sng" dirty="0"/>
              <a:t>Energy usage</a:t>
            </a:r>
            <a:endParaRPr lang="en-US" sz="1800" u="sng" dirty="0"/>
          </a:p>
          <a:p>
            <a:r>
              <a:rPr lang="en-US" sz="1800" b="1" dirty="0"/>
              <a:t>Appliances</a:t>
            </a:r>
            <a:r>
              <a:rPr lang="en-US" sz="1800" dirty="0"/>
              <a:t> – total appliance energy expenditure (Watt–hours) </a:t>
            </a:r>
          </a:p>
          <a:p>
            <a:r>
              <a:rPr lang="en-US" sz="1800" b="1" dirty="0"/>
              <a:t>lights</a:t>
            </a:r>
            <a:r>
              <a:rPr lang="en-US" sz="1800" dirty="0"/>
              <a:t> – total light energy expenditure (Watt–hours)</a:t>
            </a:r>
          </a:p>
          <a:p>
            <a:pPr marL="0" indent="0">
              <a:buNone/>
            </a:pPr>
            <a:r>
              <a:rPr lang="en-US" sz="1800" b="1" u="sng" dirty="0"/>
              <a:t>Room temperature </a:t>
            </a:r>
            <a:r>
              <a:rPr lang="en-US" sz="1800" u="sng" dirty="0"/>
              <a:t>(Celsius)</a:t>
            </a:r>
            <a:r>
              <a:rPr lang="en-US" sz="1800" b="1" u="sng" dirty="0"/>
              <a:t>, humidity</a:t>
            </a:r>
            <a:r>
              <a:rPr lang="en-US" sz="1800" u="sng" dirty="0"/>
              <a:t> (%)</a:t>
            </a:r>
            <a:r>
              <a:rPr lang="en-US" sz="1800" b="1" u="sng" dirty="0"/>
              <a:t> </a:t>
            </a:r>
            <a:endParaRPr lang="en-US" sz="1800" u="sng" dirty="0"/>
          </a:p>
          <a:p>
            <a:r>
              <a:rPr lang="en-US" sz="1800" b="1" dirty="0"/>
              <a:t>T1</a:t>
            </a:r>
            <a:r>
              <a:rPr lang="en-US" sz="1800" dirty="0"/>
              <a:t> – kitchen </a:t>
            </a:r>
          </a:p>
          <a:p>
            <a:r>
              <a:rPr lang="en-US" sz="1800" b="1" dirty="0"/>
              <a:t>RH_1</a:t>
            </a:r>
            <a:r>
              <a:rPr lang="en-US" sz="1800" dirty="0"/>
              <a:t> – kitchen </a:t>
            </a:r>
          </a:p>
          <a:p>
            <a:r>
              <a:rPr lang="en-US" sz="1800" b="1" dirty="0"/>
              <a:t>T2</a:t>
            </a:r>
            <a:r>
              <a:rPr lang="en-US" sz="1800" dirty="0"/>
              <a:t> – living room</a:t>
            </a:r>
          </a:p>
          <a:p>
            <a:r>
              <a:rPr lang="en-US" sz="1800" b="1" dirty="0"/>
              <a:t>RH_2</a:t>
            </a:r>
            <a:r>
              <a:rPr lang="en-US" sz="1800" dirty="0"/>
              <a:t> – living room </a:t>
            </a:r>
          </a:p>
          <a:p>
            <a:r>
              <a:rPr lang="en-US" sz="1800" b="1" dirty="0"/>
              <a:t>T3 </a:t>
            </a:r>
            <a:r>
              <a:rPr lang="en-US" sz="1800" dirty="0"/>
              <a:t>– laundry </a:t>
            </a:r>
          </a:p>
          <a:p>
            <a:r>
              <a:rPr lang="en-US" sz="1800" b="1" dirty="0"/>
              <a:t>RH_3</a:t>
            </a:r>
            <a:r>
              <a:rPr lang="en-US" sz="1800" dirty="0"/>
              <a:t> – laundry </a:t>
            </a:r>
          </a:p>
          <a:p>
            <a:r>
              <a:rPr lang="en-US" sz="1800" b="1" dirty="0"/>
              <a:t>T4</a:t>
            </a:r>
            <a:r>
              <a:rPr lang="en-US" sz="1800" dirty="0"/>
              <a:t> – office</a:t>
            </a:r>
          </a:p>
          <a:p>
            <a:r>
              <a:rPr lang="en-US" sz="1800" b="1" dirty="0"/>
              <a:t>RH_4</a:t>
            </a:r>
            <a:r>
              <a:rPr lang="en-US" sz="1800" dirty="0"/>
              <a:t> – office</a:t>
            </a:r>
          </a:p>
          <a:p>
            <a:r>
              <a:rPr lang="en-US" sz="1800" b="1" dirty="0"/>
              <a:t>T5</a:t>
            </a:r>
            <a:r>
              <a:rPr lang="en-US" sz="1800" dirty="0"/>
              <a:t> – bathroom</a:t>
            </a:r>
          </a:p>
          <a:p>
            <a:r>
              <a:rPr lang="en-US" sz="1800" b="1" dirty="0"/>
              <a:t>RH_5</a:t>
            </a:r>
            <a:r>
              <a:rPr lang="en-US" sz="1800" dirty="0"/>
              <a:t> – bathroom </a:t>
            </a:r>
          </a:p>
          <a:p>
            <a:r>
              <a:rPr lang="en-US" sz="1800" b="1" dirty="0"/>
              <a:t>T6</a:t>
            </a:r>
            <a:r>
              <a:rPr lang="en-US" sz="1800" dirty="0"/>
              <a:t> – outside </a:t>
            </a:r>
          </a:p>
          <a:p>
            <a:r>
              <a:rPr lang="en-US" sz="1800" b="1" dirty="0"/>
              <a:t>RH_6</a:t>
            </a:r>
            <a:r>
              <a:rPr lang="en-US" sz="1800" dirty="0"/>
              <a:t> –outside</a:t>
            </a:r>
          </a:p>
          <a:p>
            <a:r>
              <a:rPr lang="en-US" sz="1800" b="1" dirty="0"/>
              <a:t>T7</a:t>
            </a:r>
            <a:r>
              <a:rPr lang="en-US" sz="1800" dirty="0"/>
              <a:t> – ironing room </a:t>
            </a:r>
          </a:p>
          <a:p>
            <a:r>
              <a:rPr lang="en-US" sz="1800" b="1" dirty="0"/>
              <a:t>RH_7</a:t>
            </a:r>
            <a:r>
              <a:rPr lang="en-US" sz="1800" dirty="0"/>
              <a:t> – ironing room </a:t>
            </a:r>
          </a:p>
          <a:p>
            <a:r>
              <a:rPr lang="en-US" sz="1800" b="1" dirty="0"/>
              <a:t>T8</a:t>
            </a:r>
            <a:r>
              <a:rPr lang="en-US" sz="1800" dirty="0"/>
              <a:t> – teenager room</a:t>
            </a:r>
          </a:p>
          <a:p>
            <a:r>
              <a:rPr lang="en-US" sz="1800" b="1" dirty="0"/>
              <a:t>RH_8</a:t>
            </a:r>
            <a:r>
              <a:rPr lang="en-US" sz="1800" dirty="0"/>
              <a:t> -- teenager room</a:t>
            </a:r>
          </a:p>
          <a:p>
            <a:r>
              <a:rPr lang="en-US" sz="1800" b="1" dirty="0"/>
              <a:t>T9</a:t>
            </a:r>
            <a:r>
              <a:rPr lang="en-US" sz="1800" dirty="0"/>
              <a:t> – parent’s room</a:t>
            </a:r>
          </a:p>
          <a:p>
            <a:r>
              <a:rPr lang="en-US" sz="1800" b="1" dirty="0"/>
              <a:t>RH_9</a:t>
            </a:r>
            <a:r>
              <a:rPr lang="en-US" sz="1800" dirty="0"/>
              <a:t> – parent’s room </a:t>
            </a:r>
          </a:p>
          <a:p>
            <a:pPr marL="0" indent="0">
              <a:buNone/>
            </a:pPr>
            <a:r>
              <a:rPr lang="en-US" sz="1800" b="1" u="sng" dirty="0"/>
              <a:t>Chievres airport weather station</a:t>
            </a:r>
            <a:endParaRPr lang="en-US" sz="1800" u="sng" dirty="0"/>
          </a:p>
          <a:p>
            <a:r>
              <a:rPr lang="en-US" sz="1800" b="1" dirty="0"/>
              <a:t>To</a:t>
            </a:r>
            <a:r>
              <a:rPr lang="en-US" sz="1800" dirty="0"/>
              <a:t> – temperature (Celsius) </a:t>
            </a:r>
          </a:p>
          <a:p>
            <a:r>
              <a:rPr lang="en-US" sz="1800" b="1" dirty="0"/>
              <a:t>Pressure </a:t>
            </a:r>
            <a:r>
              <a:rPr lang="en-US" sz="1800" dirty="0"/>
              <a:t>(mm Hg) </a:t>
            </a:r>
          </a:p>
          <a:p>
            <a:r>
              <a:rPr lang="en-US" sz="1800" b="1" dirty="0" err="1"/>
              <a:t>RH_out</a:t>
            </a:r>
            <a:r>
              <a:rPr lang="en-US" sz="1800" dirty="0"/>
              <a:t> – humidity (%)</a:t>
            </a:r>
          </a:p>
          <a:p>
            <a:r>
              <a:rPr lang="en-US" sz="1800" b="1" dirty="0"/>
              <a:t>Wind speed</a:t>
            </a:r>
            <a:r>
              <a:rPr lang="en-US" sz="1800" dirty="0"/>
              <a:t>  (m/s) </a:t>
            </a:r>
          </a:p>
          <a:p>
            <a:r>
              <a:rPr lang="en-US" sz="1800" b="1" dirty="0"/>
              <a:t>Visibility</a:t>
            </a:r>
            <a:r>
              <a:rPr lang="en-US" sz="1800" dirty="0"/>
              <a:t> (km) </a:t>
            </a:r>
          </a:p>
          <a:p>
            <a:r>
              <a:rPr lang="en-US" sz="1800" b="1" dirty="0" err="1"/>
              <a:t>Tdewpoint</a:t>
            </a:r>
            <a:r>
              <a:rPr lang="en-US" sz="1800" dirty="0"/>
              <a:t> (Â°C) </a:t>
            </a:r>
          </a:p>
          <a:p>
            <a:endParaRPr lang="en-US" sz="1800" dirty="0"/>
          </a:p>
        </p:txBody>
      </p:sp>
      <p:sp>
        <p:nvSpPr>
          <p:cNvPr id="4" name="TextBox 3">
            <a:extLst>
              <a:ext uri="{FF2B5EF4-FFF2-40B4-BE49-F238E27FC236}">
                <a16:creationId xmlns:a16="http://schemas.microsoft.com/office/drawing/2014/main" id="{04CCB819-3257-1048-837E-67FBAE5CA128}"/>
              </a:ext>
            </a:extLst>
          </p:cNvPr>
          <p:cNvSpPr txBox="1"/>
          <p:nvPr/>
        </p:nvSpPr>
        <p:spPr>
          <a:xfrm>
            <a:off x="10459453" y="386614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037793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6F36A3-FEAC-4549-8894-01499CF77B1F}"/>
              </a:ext>
            </a:extLst>
          </p:cNvPr>
          <p:cNvPicPr>
            <a:picLocks noChangeAspect="1"/>
          </p:cNvPicPr>
          <p:nvPr/>
        </p:nvPicPr>
        <p:blipFill rotWithShape="1">
          <a:blip r:embed="rId2">
            <a:duotone>
              <a:prstClr val="black"/>
              <a:schemeClr val="tx2">
                <a:tint val="45000"/>
                <a:satMod val="400000"/>
              </a:schemeClr>
            </a:duotone>
            <a:alphaModFix amt="25000"/>
          </a:blip>
          <a:srcRect t="8018" b="7712"/>
          <a:stretch/>
        </p:blipFill>
        <p:spPr>
          <a:xfrm>
            <a:off x="-264140" y="10"/>
            <a:ext cx="12191980" cy="6857990"/>
          </a:xfrm>
          <a:prstGeom prst="rect">
            <a:avLst/>
          </a:prstGeom>
        </p:spPr>
      </p:pic>
      <p:sp>
        <p:nvSpPr>
          <p:cNvPr id="2" name="Title 1">
            <a:extLst>
              <a:ext uri="{FF2B5EF4-FFF2-40B4-BE49-F238E27FC236}">
                <a16:creationId xmlns:a16="http://schemas.microsoft.com/office/drawing/2014/main" id="{B22FEACD-650C-964F-94DB-593C56CA8FE9}"/>
              </a:ext>
            </a:extLst>
          </p:cNvPr>
          <p:cNvSpPr>
            <a:spLocks noGrp="1"/>
          </p:cNvSpPr>
          <p:nvPr>
            <p:ph type="title"/>
          </p:nvPr>
        </p:nvSpPr>
        <p:spPr>
          <a:xfrm>
            <a:off x="838200" y="365125"/>
            <a:ext cx="10515600" cy="1325563"/>
          </a:xfrm>
        </p:spPr>
        <p:txBody>
          <a:bodyPr>
            <a:normAutofit/>
          </a:bodyPr>
          <a:lstStyle/>
          <a:p>
            <a:r>
              <a:rPr lang="en-US" sz="5400" dirty="0"/>
              <a:t>Prediction targets</a:t>
            </a:r>
          </a:p>
        </p:txBody>
      </p:sp>
      <p:graphicFrame>
        <p:nvGraphicFramePr>
          <p:cNvPr id="5" name="Content Placeholder 2">
            <a:extLst>
              <a:ext uri="{FF2B5EF4-FFF2-40B4-BE49-F238E27FC236}">
                <a16:creationId xmlns:a16="http://schemas.microsoft.com/office/drawing/2014/main" id="{7418F5B4-1B92-4706-AA39-8B749F521C94}"/>
              </a:ext>
            </a:extLst>
          </p:cNvPr>
          <p:cNvGraphicFramePr>
            <a:graphicFrameLocks noGrp="1"/>
          </p:cNvGraphicFramePr>
          <p:nvPr>
            <p:ph idx="1"/>
            <p:extLst>
              <p:ext uri="{D42A27DB-BD31-4B8C-83A1-F6EECF244321}">
                <p14:modId xmlns:p14="http://schemas.microsoft.com/office/powerpoint/2010/main" val="32213407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62659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6A30AD-43EC-4380-AC58-5257F068A99E}"/>
              </a:ext>
            </a:extLst>
          </p:cNvPr>
          <p:cNvPicPr>
            <a:picLocks noChangeAspect="1"/>
          </p:cNvPicPr>
          <p:nvPr/>
        </p:nvPicPr>
        <p:blipFill rotWithShape="1">
          <a:blip r:embed="rId2">
            <a:duotone>
              <a:schemeClr val="bg2">
                <a:shade val="45000"/>
                <a:satMod val="135000"/>
              </a:schemeClr>
              <a:prstClr val="white"/>
            </a:duotone>
          </a:blip>
          <a:srcRect l="7787" t="28481" r="1304"/>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03F85E-961B-F644-98D6-A0EDD84EF760}"/>
              </a:ext>
            </a:extLst>
          </p:cNvPr>
          <p:cNvSpPr>
            <a:spLocks noGrp="1"/>
          </p:cNvSpPr>
          <p:nvPr>
            <p:ph type="title"/>
          </p:nvPr>
        </p:nvSpPr>
        <p:spPr>
          <a:xfrm>
            <a:off x="838200" y="365125"/>
            <a:ext cx="10515600" cy="1325563"/>
          </a:xfrm>
        </p:spPr>
        <p:txBody>
          <a:bodyPr>
            <a:normAutofit/>
          </a:bodyPr>
          <a:lstStyle/>
          <a:p>
            <a:r>
              <a:rPr lang="en-US" dirty="0"/>
              <a:t>Workflow</a:t>
            </a:r>
            <a:br>
              <a:rPr lang="en-US" dirty="0"/>
            </a:br>
            <a:r>
              <a:rPr lang="en-US" sz="2400" dirty="0"/>
              <a:t>Left to right and down</a:t>
            </a:r>
          </a:p>
        </p:txBody>
      </p:sp>
      <p:graphicFrame>
        <p:nvGraphicFramePr>
          <p:cNvPr id="6" name="Content Placeholder 2">
            <a:extLst>
              <a:ext uri="{FF2B5EF4-FFF2-40B4-BE49-F238E27FC236}">
                <a16:creationId xmlns:a16="http://schemas.microsoft.com/office/drawing/2014/main" id="{32206CBA-59A5-40F3-B367-C1DDCCCA56AF}"/>
              </a:ext>
            </a:extLst>
          </p:cNvPr>
          <p:cNvGraphicFramePr>
            <a:graphicFrameLocks noGrp="1"/>
          </p:cNvGraphicFramePr>
          <p:nvPr>
            <p:ph idx="1"/>
            <p:extLst>
              <p:ext uri="{D42A27DB-BD31-4B8C-83A1-F6EECF244321}">
                <p14:modId xmlns:p14="http://schemas.microsoft.com/office/powerpoint/2010/main" val="183261497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3545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02B3-10D1-EA42-8041-CE96A85A5339}"/>
              </a:ext>
            </a:extLst>
          </p:cNvPr>
          <p:cNvSpPr>
            <a:spLocks noGrp="1"/>
          </p:cNvSpPr>
          <p:nvPr>
            <p:ph type="title"/>
          </p:nvPr>
        </p:nvSpPr>
        <p:spPr/>
        <p:txBody>
          <a:bodyPr/>
          <a:lstStyle/>
          <a:p>
            <a:r>
              <a:rPr lang="en-US"/>
              <a:t>Import the dataset</a:t>
            </a:r>
          </a:p>
        </p:txBody>
      </p:sp>
      <p:sp>
        <p:nvSpPr>
          <p:cNvPr id="3" name="Content Placeholder 2">
            <a:extLst>
              <a:ext uri="{FF2B5EF4-FFF2-40B4-BE49-F238E27FC236}">
                <a16:creationId xmlns:a16="http://schemas.microsoft.com/office/drawing/2014/main" id="{C3D308B9-F4D1-DD49-8025-E761D5DFFF26}"/>
              </a:ext>
            </a:extLst>
          </p:cNvPr>
          <p:cNvSpPr>
            <a:spLocks noGrp="1"/>
          </p:cNvSpPr>
          <p:nvPr>
            <p:ph idx="1"/>
          </p:nvPr>
        </p:nvSpPr>
        <p:spPr/>
        <p:txBody>
          <a:bodyPr/>
          <a:lstStyle/>
          <a:p>
            <a:r>
              <a:rPr lang="en-US" dirty="0"/>
              <a:t>The dataset includes data for a particular home.    </a:t>
            </a:r>
          </a:p>
          <a:p>
            <a:r>
              <a:rPr lang="en-US" dirty="0"/>
              <a:t>The dataset comes from the “UCI Machine Learning Repository.”  The specific repository is the “Appliances energy prediction Data Set.”</a:t>
            </a:r>
          </a:p>
          <a:p>
            <a:r>
              <a:rPr lang="en-US" dirty="0"/>
              <a:t>The data is directly downloaded into the Python notebook from </a:t>
            </a:r>
            <a:r>
              <a:rPr lang="en-US" dirty="0">
                <a:hlinkClick r:id="rId2"/>
              </a:rPr>
              <a:t>https://archive.ics.uci.edu/ml/machine-learning-databases/00374/energydata_complete.csv</a:t>
            </a:r>
            <a:endParaRPr lang="en-US" dirty="0"/>
          </a:p>
          <a:p>
            <a:r>
              <a:rPr lang="en-US" dirty="0"/>
              <a:t>The dataset is also kept in reserve locally as “./</a:t>
            </a:r>
            <a:r>
              <a:rPr lang="en-US" dirty="0" err="1"/>
              <a:t>energydata_complete.csv</a:t>
            </a:r>
            <a:r>
              <a:rPr lang="en-US" dirty="0"/>
              <a:t>”</a:t>
            </a:r>
          </a:p>
          <a:p>
            <a:pPr marL="0" indent="0">
              <a:buNone/>
            </a:pPr>
            <a:endParaRPr lang="en-US" dirty="0"/>
          </a:p>
        </p:txBody>
      </p:sp>
    </p:spTree>
    <p:extLst>
      <p:ext uri="{BB962C8B-B14F-4D97-AF65-F5344CB8AC3E}">
        <p14:creationId xmlns:p14="http://schemas.microsoft.com/office/powerpoint/2010/main" val="42061970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1205</TotalTime>
  <Words>1877</Words>
  <Application>Microsoft Office PowerPoint</Application>
  <PresentationFormat>Widescreen</PresentationFormat>
  <Paragraphs>365</Paragraphs>
  <Slides>27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IoT home energy prediction</vt:lpstr>
      <vt:lpstr>This presentation can be downloaded</vt:lpstr>
      <vt:lpstr>PowerPoint Presentation</vt:lpstr>
      <vt:lpstr>Use case</vt:lpstr>
      <vt:lpstr>Problem statement</vt:lpstr>
      <vt:lpstr>Dataset features</vt:lpstr>
      <vt:lpstr>Prediction targets</vt:lpstr>
      <vt:lpstr>Workflow Left to right and down</vt:lpstr>
      <vt:lpstr>Import the dataset</vt:lpstr>
      <vt:lpstr>Encode features and impute missing data</vt:lpstr>
      <vt:lpstr> Evaluate and create new features</vt:lpstr>
      <vt:lpstr>Exploratory data analysis 1</vt:lpstr>
      <vt:lpstr>Exploratory data analysis 2</vt:lpstr>
      <vt:lpstr>Exploratory data analysis 3</vt:lpstr>
      <vt:lpstr>Exploratory data analysis 4</vt:lpstr>
      <vt:lpstr>Exploratory data analysis 5</vt:lpstr>
      <vt:lpstr>Exploratory data analysis 6</vt:lpstr>
      <vt:lpstr>Appliance energy usage visualization</vt:lpstr>
      <vt:lpstr>Lighting energy usage visualization</vt:lpstr>
      <vt:lpstr>Cull features &amp;dummy variables</vt:lpstr>
      <vt:lpstr>Run Recursive Feature Elimination</vt:lpstr>
      <vt:lpstr>Appliances &amp; Lighting feature ranking</vt:lpstr>
      <vt:lpstr>Identify positive - negative correlation features</vt:lpstr>
      <vt:lpstr>Evaluate models through iteration</vt:lpstr>
      <vt:lpstr>Easy ML Class</vt:lpstr>
      <vt:lpstr>EasyML pseudocode</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home energy prediction</dc:title>
  <dc:creator>Stephen Thudium</dc:creator>
  <cp:lastModifiedBy>Steven Quitugua</cp:lastModifiedBy>
  <cp:revision>64</cp:revision>
  <dcterms:created xsi:type="dcterms:W3CDTF">2020-05-10T04:18:57Z</dcterms:created>
  <dcterms:modified xsi:type="dcterms:W3CDTF">2020-05-14T00:40:11Z</dcterms:modified>
</cp:coreProperties>
</file>